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6" r:id="rId4"/>
    <p:sldId id="257" r:id="rId5"/>
    <p:sldId id="264" r:id="rId6"/>
    <p:sldId id="287" r:id="rId7"/>
    <p:sldId id="259" r:id="rId8"/>
    <p:sldId id="262" r:id="rId9"/>
    <p:sldId id="261" r:id="rId10"/>
    <p:sldId id="267" r:id="rId11"/>
    <p:sldId id="289" r:id="rId12"/>
    <p:sldId id="279" r:id="rId13"/>
    <p:sldId id="280" r:id="rId14"/>
    <p:sldId id="288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custDataLst>
    <p:tags r:id="rId23"/>
  </p:custDataLst>
  <p:defaultTextStyle>
    <a:defPPr>
      <a:defRPr lang="cs-CZ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5C70F"/>
    <a:srgbClr val="9CC90D"/>
    <a:srgbClr val="72E40A"/>
    <a:srgbClr val="66FF33"/>
    <a:srgbClr val="33CC33"/>
    <a:srgbClr val="B4005A"/>
    <a:srgbClr val="C0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2B5DE7-59E0-4EED-B1E0-A2AEBE0499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F4317C-88A7-4D3B-89A0-BED73F6763A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8F7FBA-D547-4A09-8E03-13C26F46536A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4BA62682-87EB-4654-AB80-D436E9273F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6E2FCB72-F5E8-49CA-A689-D9E578C77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35B109-91FC-4A20-8D64-6BF7C99983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91E8AF-3429-4275-9778-D770DAEC5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AEF31C-BC78-4B00-A69A-A07A10A3227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67D25D3D-CFF8-455E-BC4B-ABA3D2823B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AE54918E-CA12-480D-BB7C-5F67E2030C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12C3C87B-80C2-4219-AE3A-95680E329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1E4647-57B1-4287-A4A9-D667EADF7442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D73DA519-212C-415B-857D-53B06FC113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A944010E-EF7F-45A8-8F3E-96CD7831F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B069F3E2-6480-4200-8DB3-C24791BAD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E771B8-5941-45A3-B413-8AA9D6AF66A1}" type="slidenum">
              <a:rPr lang="cs-CZ" altLang="cs-CZ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F0B5243E-325D-4263-AB09-1415495748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9073F958-2260-412C-B9D0-D0A432B313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30975EEB-2B72-4C4B-A9DD-1D689A9CB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4A6613-4480-4BF0-B37C-BFE80FF29C78}" type="slidenum">
              <a:rPr lang="cs-CZ" altLang="cs-CZ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91FF68B4-0283-4024-BBB7-91CD85C095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3DA852DB-FB2C-4018-B81D-E6749F631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52839DF3-54A9-4115-B746-189C3491F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78C23DB-0277-4379-A1F5-43AEDE32B443}" type="slidenum">
              <a:rPr lang="cs-CZ" altLang="cs-CZ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CBEDCF30-1D04-451F-9379-88B897BDF6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84A1DDEC-C6B5-4339-BF58-0F1B0935A6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28CC2E56-8335-4C6D-82FB-30C0F4303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09987A-79D9-45EF-9952-BFC40A9B6213}" type="slidenum">
              <a:rPr lang="cs-CZ" altLang="cs-CZ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649CDF54-EF1D-4773-9ABD-89560611EB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07F75CD0-F842-41B4-BA74-AC69EF689B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F85AE828-70D9-4E70-8A15-0C61521DA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320331-AAD0-46A3-8B97-DCCF057D8FE7}" type="slidenum">
              <a:rPr lang="cs-CZ" altLang="cs-CZ"/>
              <a:pPr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C527553D-D4AF-4259-A87A-0EC4A4239D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446C136E-0E71-43BA-BCC5-9255497B26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CFC31478-E845-48C3-B408-10289B612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C8E1AB-01C7-469B-A08D-396123F01C36}" type="slidenum">
              <a:rPr lang="cs-CZ" altLang="cs-CZ"/>
              <a:pPr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EFF08EFF-8111-4F6D-A33F-98D138A69C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C6B1C4EA-EEC8-41A4-81FA-7DC8939B2D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29448FAB-B4B5-4358-8FA5-5422DF8AD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D0AC7B-18AF-4668-8ADC-1B10113F5AF6}" type="slidenum">
              <a:rPr lang="cs-CZ" altLang="cs-CZ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7CD257DB-5925-4E29-8F6A-6006634468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23BDED59-494F-48F5-9E48-2ABF9C3BA4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4B2A8127-B3BC-43CB-A99C-FC09B2FEC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B455CA-5636-45E0-B272-C9D4CB336D44}" type="slidenum">
              <a:rPr lang="cs-CZ" altLang="cs-CZ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84FDE472-8F32-4D53-A088-97BD5E92F0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34894BBC-95E4-4A75-B04A-8A28444DCC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53AE7433-F927-45D4-B53A-1E1288FA0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AE830E-8CF1-4A63-BB9A-B0FB4A64EBA3}" type="slidenum">
              <a:rPr lang="cs-CZ" altLang="cs-CZ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42A9B72F-A4F9-4BA3-8C9C-737D30AD7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7C041202-BF55-426E-8BB1-D2F13D33AE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82A35F03-675E-4039-AC88-3ACE4F059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E6B44D-03B5-42A3-9340-9BC0AB0013D9}" type="slidenum">
              <a:rPr lang="cs-CZ" altLang="cs-CZ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F3E8C95A-98F0-456C-A1E7-D5A94A8EF1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760B7590-706C-4B24-BA23-01253795C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9C363069-4B15-4B2B-86A3-3780C9120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AA1AE7-001F-4C31-AD41-4B899405001E}" type="slidenum">
              <a:rPr lang="cs-CZ" altLang="cs-CZ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2649F288-DF85-4F41-9E24-7FF68166AE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5CEF89F3-E5EE-416D-8A68-7B96355216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22D12DAB-0CB9-48B6-9E12-72E9388B9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A980BE-F32F-4E91-B63D-FA5367AACF1A}" type="slidenum">
              <a:rPr lang="cs-CZ" altLang="cs-CZ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932C3DE3-DE3E-4D74-B84B-3D4BCE765A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12684354-9AB5-4484-B10F-8C62196A3C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AF92F007-1DAE-40F1-80BA-5703966BF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68629B-79FE-44EE-B4DB-3E51F07B87CD}" type="slidenum">
              <a:rPr lang="cs-CZ" altLang="cs-CZ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E9CA4819-1C88-46FB-84B8-4D5CF74F2F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CC606F80-EBD3-4725-92B1-69F9FBB8C7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E175149B-8DB4-4E5E-A1EE-8DCE30294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AF48C9-2532-4522-BC2D-EC08BE71368D}" type="slidenum">
              <a:rPr lang="cs-CZ" altLang="cs-CZ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FF716B7C-F351-46DD-8D6B-C2C57DA41E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0432742E-5E1F-4A62-A262-F69E593910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F45F1562-C029-4E2A-BD3E-E378C2EED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290D2F-7C8A-433B-8516-6ECCE26316BE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B7848E7D-0709-48DF-849D-AE803A3916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D0B77BCF-9125-490A-8F1C-F5559CD11A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7636A007-1B94-4555-B392-E51DD6E61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B2C225-CAD2-4B63-B453-22046AB37E4A}" type="slidenum">
              <a:rPr lang="cs-CZ" altLang="cs-CZ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4EB73F66-3384-47F4-BD7B-B3051DE6D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C39C89E9-637E-4E18-B5AF-DE8A2FB967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2852ACA1-1346-4224-9170-08165CCEF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0D5D0D-DE60-4315-AFD0-B0B513B90632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662A317F-8421-4D59-BECD-1E15A05580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245F607D-E549-435D-A051-2C95A3772F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45A6DD04-4AF6-4245-9517-5FEB41C39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89D248-5DC5-4A76-808C-E6010A4324A9}" type="slidenum">
              <a:rPr lang="cs-CZ" altLang="cs-CZ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2632A0E0-3FB1-434D-8603-86576C112D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1390AC4E-7501-4548-951A-F35327DAB8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5F0969DB-A3A7-426B-AB48-C9CA03376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EF1A44-02AB-4475-B020-7F8B9ADBEAC9}" type="slidenum">
              <a:rPr lang="cs-CZ" altLang="cs-CZ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57D13B-EC40-40D5-9838-43DA0612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77AD-E146-418D-9833-ED22276FEABD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2CD835-2389-46E5-A951-009A6579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1F271D-1AF7-45D9-B705-F34D8D41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B9A14-3D56-48D4-813B-AB5956E899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6380739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BAB79A-A608-42C1-AD11-0EAD9E30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8DC0-69C4-446B-97B5-09FECD273BAE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23944C-E915-40CE-844D-920F1F2B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B47A0D-0061-4560-8AFE-B4E8F70E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52B40-CFC4-4195-AC20-CAFDE13FB5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079354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0643DD-F295-40BF-985F-3E653605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D515-6EF0-4B47-BC75-3F385B7CEB7D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228EFC-679D-429C-8A98-AC1534BB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347C4A-A4E1-40F4-88D0-820337A5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20E5C-B16C-4140-BE4C-6190D185A0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462192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DE8A41-AF77-4E30-99C5-722ECAA9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642E-7534-4994-9FAD-5C0292A82ACD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8B6C7F-E1DC-436A-8FF3-CEB637E4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0EE50-18C1-437F-95EE-4B507B42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401BD-97AF-4746-9C42-E122E9CBF6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084272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D81CDA-B793-4E9A-ABB7-CBE2FECA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3408-7F8B-4256-8F6D-7386E98BBB9B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9B701C-1CA1-4E01-99EE-6EF21040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38BC29-2155-45BA-980E-A55D3DE5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27322-01FB-44DC-B634-E46C4F9B15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493316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E6EAE71-BEBD-4EF9-A5F2-64A7C786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C30F-79E8-4839-9907-EC7ECFAEE2AB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B33F64F-E6C5-4B82-A314-0D2A7480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EF3CEC6-B412-4A5C-A719-2A289062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80504-028E-4311-BB3C-C2F46F87C7E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190764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D8DA7ABE-7A42-4873-9AF8-FD2F69E4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4039-D50F-4BBF-B277-ACEE33BB0EFE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340A8A22-BC53-46E1-94E5-DA4734E2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5C2EBB3-CF4A-4AC6-B3AE-7A003BE7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BB353-1548-4850-872E-F31A984F32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146805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5E3F1BAD-DB6D-436B-A09D-256DED89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4262-C1E2-4662-831E-131A0BEB9A59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2171014-AC9E-4CC2-987C-C68B8E12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5EF45494-7468-4559-8E7B-FDF456E1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4F68D-9BE1-451C-8631-91EF8D94D4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575239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16028522-45EB-40BD-89FD-12F09783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3FED-1725-44E7-944C-489CAB00D36B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23E81725-EE4D-4855-99E0-B8EE35B7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04C4149-0791-4128-A62C-06B1EBE6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DBCF2-CB84-4A9B-9263-323DB1051F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491262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AE76E3C-9568-42BD-9316-67E3ABB9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88DC-7F74-47B4-B093-DC0797078B10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0097364-10A4-4DA2-BDF2-5BCC8F01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1C71B0D-0923-4669-B0BA-2AA7161B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1FA66-C8BF-431B-AB3B-32D045B5E0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4168221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93EE0C3-CF80-4BC7-978C-BD4D2C07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D025-7D04-4685-B798-B7930E2D11FF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BBA3C2B-0F58-4EF5-8B55-9FC15CA8B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56E4DB9-982C-49CB-9E6C-D3A3801C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4EA2D-C6AF-47C0-BC78-6C652D5CDF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729845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C1B140CA-93BF-4878-8B2B-62770DA3CA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518BB367-A55D-4EDA-80DE-10800ACC52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DFDF60-E8D9-4C86-A918-C930B073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7B3BE4-28E4-49FB-A087-E570633D22A4}" type="datetimeFigureOut">
              <a:rPr lang="cs-CZ"/>
              <a:pPr>
                <a:defRPr/>
              </a:pPr>
              <a:t>06.03.2023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2CBA15-A224-46F6-BD79-F6C09909C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defTabSz="91429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D00355-2020-43A1-98E9-ACDD7E6A5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AB9B357-8B44-4FF8-93FF-8C7D851AF89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b/b8/Vestonicka_venuse_edit.jpg" TargetMode="External"/><Relationship Id="rId11" Type="http://schemas.openxmlformats.org/officeDocument/2006/relationships/slide" Target="slide20.xml"/><Relationship Id="rId5" Type="http://schemas.openxmlformats.org/officeDocument/2006/relationships/image" Target="../media/image16.jpeg"/><Relationship Id="rId10" Type="http://schemas.openxmlformats.org/officeDocument/2006/relationships/slide" Target="slide19.xml"/><Relationship Id="rId4" Type="http://schemas.openxmlformats.org/officeDocument/2006/relationships/hyperlink" Target="http://upload.wikimedia.org/wikipedia/commons/1/1e/Lascaux_painting.jpg" TargetMode="Externa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0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upload.wikimedia.org/wikipedia/commons/1/1e/Lascaux_painting.jpg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6.jpeg"/><Relationship Id="rId5" Type="http://schemas.openxmlformats.org/officeDocument/2006/relationships/slide" Target="slide10.xml"/><Relationship Id="rId10" Type="http://schemas.openxmlformats.org/officeDocument/2006/relationships/image" Target="../media/image25.jpeg"/><Relationship Id="rId4" Type="http://schemas.openxmlformats.org/officeDocument/2006/relationships/image" Target="../media/image16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CAACCDC-4F0B-4604-9A38-5DA7242E1353}"/>
              </a:ext>
            </a:extLst>
          </p:cNvPr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FB1A215-D50C-4344-92A7-882BA33094B2}"/>
              </a:ext>
            </a:extLst>
          </p:cNvPr>
          <p:cNvSpPr txBox="1">
            <a:spLocks/>
          </p:cNvSpPr>
          <p:nvPr/>
        </p:nvSpPr>
        <p:spPr>
          <a:xfrm>
            <a:off x="457200" y="428625"/>
            <a:ext cx="8229600" cy="2433638"/>
          </a:xfrm>
          <a:prstGeom prst="rect">
            <a:avLst/>
          </a:prstGeom>
        </p:spPr>
        <p:txBody>
          <a:bodyPr lIns="91429" tIns="45715" rIns="91429" bIns="45715" anchor="ctr">
            <a:normAutofit lnSpcReduction="10000"/>
          </a:bodyPr>
          <a:lstStyle/>
          <a:p>
            <a:pPr algn="ctr" defTabSz="914290" fontAlgn="auto">
              <a:spcAft>
                <a:spcPts val="0"/>
              </a:spcAft>
              <a:defRPr/>
            </a:pPr>
            <a:r>
              <a:rPr lang="cs-CZ" sz="10000" b="1" u="sng" dirty="0">
                <a:latin typeface="+mj-lt"/>
                <a:ea typeface="+mj-ea"/>
                <a:cs typeface="+mj-cs"/>
              </a:rPr>
              <a:t>PRAVĚK</a:t>
            </a:r>
            <a:br>
              <a:rPr lang="cs-CZ" sz="4400" dirty="0">
                <a:latin typeface="+mj-lt"/>
                <a:ea typeface="+mj-ea"/>
                <a:cs typeface="+mj-cs"/>
              </a:rPr>
            </a:br>
            <a:r>
              <a:rPr lang="cs-CZ" sz="320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Období pravěku dělíme podle materiálu, </a:t>
            </a:r>
            <a:br>
              <a:rPr lang="cs-CZ" sz="320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cs-CZ" sz="320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z kterého pravěcí lidé vyráběli své nástroje.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AE17E8D-D179-45AB-B630-DD54F4E0B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3000375"/>
            <a:ext cx="7502525" cy="862013"/>
          </a:xfrm>
          <a:prstGeom prst="rect">
            <a:avLst/>
          </a:prstGeom>
          <a:gradFill rotWithShape="1">
            <a:gsLst>
              <a:gs pos="0">
                <a:srgbClr val="005490"/>
              </a:gs>
              <a:gs pos="50000">
                <a:srgbClr val="007BD0"/>
              </a:gs>
              <a:gs pos="100000">
                <a:srgbClr val="0094F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5000"/>
              <a:t>Doba kamenná </a:t>
            </a:r>
            <a:r>
              <a:rPr lang="cs-CZ" altLang="cs-CZ" sz="2500"/>
              <a:t>(3 500 000 - 2 200  př. n.l)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588A6CA-B5F9-48FE-AA9A-27D7E17A9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4000500"/>
            <a:ext cx="7502525" cy="862013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5000"/>
              <a:t>Doba bronzová </a:t>
            </a:r>
            <a:r>
              <a:rPr lang="cs-CZ" altLang="cs-CZ" sz="2500"/>
              <a:t>(2 200 – 750 př. n.l.)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9B3FE97-CAFB-4491-850C-1356BFC95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5000625"/>
            <a:ext cx="7502525" cy="862013"/>
          </a:xfrm>
          <a:prstGeom prst="rect">
            <a:avLst/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5000"/>
              <a:t>Doba železná </a:t>
            </a:r>
            <a:r>
              <a:rPr lang="cs-CZ" altLang="cs-CZ" sz="2500"/>
              <a:t>(750 př.n.l. – 0 )</a:t>
            </a:r>
          </a:p>
        </p:txBody>
      </p:sp>
      <p:pic>
        <p:nvPicPr>
          <p:cNvPr id="2055" name="Picture 5" descr="stone">
            <a:extLst>
              <a:ext uri="{FF2B5EF4-FFF2-40B4-BE49-F238E27FC236}">
                <a16:creationId xmlns:a16="http://schemas.microsoft.com/office/drawing/2014/main" id="{72546DAD-3A59-4832-A686-5A2B7A32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083050"/>
            <a:ext cx="156368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>
            <a:extLst>
              <a:ext uri="{FF2B5EF4-FFF2-40B4-BE49-F238E27FC236}">
                <a16:creationId xmlns:a16="http://schemas.microsoft.com/office/drawing/2014/main" id="{EFEF5B51-AD6D-4943-AB2C-6F98CC623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250"/>
            <a:ext cx="8472488" cy="4983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800"/>
              <a:t>Pravěcí lidé vytvářeli svá první umělecká díla – drobné sošky, znázorňující většinou ženy nebo zvířata.</a:t>
            </a:r>
            <a:endParaRPr lang="cs-CZ" altLang="cs-CZ" sz="3000"/>
          </a:p>
        </p:txBody>
      </p:sp>
      <p:pic>
        <p:nvPicPr>
          <p:cNvPr id="11267" name="Obrázek 4" descr="muž.jpg">
            <a:extLst>
              <a:ext uri="{FF2B5EF4-FFF2-40B4-BE49-F238E27FC236}">
                <a16:creationId xmlns:a16="http://schemas.microsoft.com/office/drawing/2014/main" id="{C5C57BE4-C06D-42F3-974F-418C057792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20825"/>
            <a:ext cx="3386137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Obrázek 6" descr="Soubor:Lascaux painting.jpg">
            <a:hlinkClick r:id="rId4"/>
            <a:extLst>
              <a:ext uri="{FF2B5EF4-FFF2-40B4-BE49-F238E27FC236}">
                <a16:creationId xmlns:a16="http://schemas.microsoft.com/office/drawing/2014/main" id="{4C3DD9A8-67A4-40F4-9FD9-DAF56243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286125"/>
            <a:ext cx="48291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bdélník 7">
            <a:extLst>
              <a:ext uri="{FF2B5EF4-FFF2-40B4-BE49-F238E27FC236}">
                <a16:creationId xmlns:a16="http://schemas.microsoft.com/office/drawing/2014/main" id="{FA043080-8278-4EA3-8FD3-200137020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1484313"/>
            <a:ext cx="30749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3000" i="1"/>
              <a:t>Věstonická Venuše</a:t>
            </a:r>
          </a:p>
        </p:txBody>
      </p:sp>
      <p:pic>
        <p:nvPicPr>
          <p:cNvPr id="11270" name="Obrázek 9" descr="Soubor:Vestonicka venuse edit.jpg">
            <a:hlinkClick r:id="rId6"/>
            <a:extLst>
              <a:ext uri="{FF2B5EF4-FFF2-40B4-BE49-F238E27FC236}">
                <a16:creationId xmlns:a16="http://schemas.microsoft.com/office/drawing/2014/main" id="{25FB2A28-2069-450E-915E-7CC4A3FBE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989138"/>
            <a:ext cx="1074737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Obdélník 10">
            <a:extLst>
              <a:ext uri="{FF2B5EF4-FFF2-40B4-BE49-F238E27FC236}">
                <a16:creationId xmlns:a16="http://schemas.microsoft.com/office/drawing/2014/main" id="{6937AA92-3416-442C-9056-D150BEB15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2732088"/>
            <a:ext cx="2943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3000" i="1"/>
              <a:t>Malby v jeskyních</a:t>
            </a:r>
          </a:p>
        </p:txBody>
      </p:sp>
      <p:pic>
        <p:nvPicPr>
          <p:cNvPr id="11272" name="Obrázek 8" descr="lupa.gif">
            <a:hlinkClick r:id="rId8" action="ppaction://hlinksldjump"/>
            <a:extLst>
              <a:ext uri="{FF2B5EF4-FFF2-40B4-BE49-F238E27FC236}">
                <a16:creationId xmlns:a16="http://schemas.microsoft.com/office/drawing/2014/main" id="{9882D60F-71A0-44D4-A1F9-54B43DC68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929313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Obrázek 11" descr="lupa.gif">
            <a:hlinkClick r:id="rId10" action="ppaction://hlinksldjump"/>
            <a:extLst>
              <a:ext uri="{FF2B5EF4-FFF2-40B4-BE49-F238E27FC236}">
                <a16:creationId xmlns:a16="http://schemas.microsoft.com/office/drawing/2014/main" id="{D5D0FF97-59EE-4735-8A36-37724D5F08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357438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Obrázek 12" descr="lupa.gif">
            <a:hlinkClick r:id="rId11" action="ppaction://hlinksldjump"/>
            <a:extLst>
              <a:ext uri="{FF2B5EF4-FFF2-40B4-BE49-F238E27FC236}">
                <a16:creationId xmlns:a16="http://schemas.microsoft.com/office/drawing/2014/main" id="{991C3AA7-DCF5-45CF-9EB9-BDA47E6FCF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000750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7" descr="3.gif">
            <a:extLst>
              <a:ext uri="{FF2B5EF4-FFF2-40B4-BE49-F238E27FC236}">
                <a16:creationId xmlns:a16="http://schemas.microsoft.com/office/drawing/2014/main" id="{D47DE81D-FFA0-4A45-AC24-C07A0AF63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4325"/>
            <a:ext cx="50292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álný popisek 8">
            <a:extLst>
              <a:ext uri="{FF2B5EF4-FFF2-40B4-BE49-F238E27FC236}">
                <a16:creationId xmlns:a16="http://schemas.microsoft.com/office/drawing/2014/main" id="{D1F62BFA-9374-4E64-822C-48C1901C40B3}"/>
              </a:ext>
            </a:extLst>
          </p:cNvPr>
          <p:cNvSpPr/>
          <p:nvPr/>
        </p:nvSpPr>
        <p:spPr>
          <a:xfrm>
            <a:off x="785813" y="549275"/>
            <a:ext cx="7786687" cy="2165350"/>
          </a:xfrm>
          <a:prstGeom prst="wedgeEllipseCallout">
            <a:avLst>
              <a:gd name="adj1" fmla="val -19884"/>
              <a:gd name="adj2" fmla="val 604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dirty="0"/>
              <a:t>TAK TO JE VŠECHNO, 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dirty="0"/>
              <a:t>KLUCI A HOLKY. 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dirty="0"/>
              <a:t>UVIDÍME SE ZASE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dirty="0"/>
              <a:t>V MLADŠÍ DOBĚ KAMENNÉ.</a:t>
            </a:r>
          </a:p>
        </p:txBody>
      </p:sp>
    </p:spTree>
  </p:cSld>
  <p:clrMapOvr>
    <a:masterClrMapping/>
  </p:clrMapOvr>
  <p:transition advClick="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4BE171D-9A11-4120-A0A8-E449DD5FB72D}"/>
              </a:ext>
            </a:extLst>
          </p:cNvPr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3315" name="Picture 8" descr="http://3.bp.blogspot.com/-MYgT2fcmqRs/Ti-cP7DSbwI/AAAAAAAAFBI/m8qFO25ilVc/s1600/encampment_of_late_palaeolithic_hunters_by_zdenek_burian_1949.jpg">
            <a:extLst>
              <a:ext uri="{FF2B5EF4-FFF2-40B4-BE49-F238E27FC236}">
                <a16:creationId xmlns:a16="http://schemas.microsoft.com/office/drawing/2014/main" id="{986EB767-287C-41E3-B511-EDBB31CA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04813"/>
            <a:ext cx="9178926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Obrázek 6" descr="lupa.gif">
            <a:hlinkClick r:id="rId4" action="ppaction://hlinksldjump"/>
            <a:extLst>
              <a:ext uri="{FF2B5EF4-FFF2-40B4-BE49-F238E27FC236}">
                <a16:creationId xmlns:a16="http://schemas.microsoft.com/office/drawing/2014/main" id="{957D4E50-2085-4830-8EEC-A4C9D0713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5929313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2E868CC-1088-41C6-A464-3ECEDA670329}"/>
              </a:ext>
            </a:extLst>
          </p:cNvPr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4339" name="Picture 8" descr="http://3.bp.blogspot.com/-MYgT2fcmqRs/Ti-cP7DSbwI/AAAAAAAAFBI/m8qFO25ilVc/s1600/encampment_of_late_palaeolithic_hunters_by_zdenek_burian_1949.jpg">
            <a:extLst>
              <a:ext uri="{FF2B5EF4-FFF2-40B4-BE49-F238E27FC236}">
                <a16:creationId xmlns:a16="http://schemas.microsoft.com/office/drawing/2014/main" id="{F75A3292-45ED-4F02-87BA-77D58023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r="2663"/>
          <a:stretch>
            <a:fillRect/>
          </a:stretch>
        </p:blipFill>
        <p:spPr bwMode="auto">
          <a:xfrm>
            <a:off x="-17463" y="115888"/>
            <a:ext cx="9178926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Obrázek 7" descr="lupa.gif">
            <a:hlinkClick r:id="rId4" action="ppaction://hlinksldjump"/>
            <a:extLst>
              <a:ext uri="{FF2B5EF4-FFF2-40B4-BE49-F238E27FC236}">
                <a16:creationId xmlns:a16="http://schemas.microsoft.com/office/drawing/2014/main" id="{49D10C94-8464-4FA4-988C-00616733E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6215063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7A65D424-4B56-4ECB-B2CF-C51E96319F9E}"/>
              </a:ext>
            </a:extLst>
          </p:cNvPr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5363" name="Picture 8" descr="http://3.bp.blogspot.com/-MYgT2fcmqRs/Ti-cP7DSbwI/AAAAAAAAFBI/m8qFO25ilVc/s1600/encampment_of_late_palaeolithic_hunters_by_zdenek_burian_1949.jpg">
            <a:extLst>
              <a:ext uri="{FF2B5EF4-FFF2-40B4-BE49-F238E27FC236}">
                <a16:creationId xmlns:a16="http://schemas.microsoft.com/office/drawing/2014/main" id="{95B855F8-CB26-416C-A11A-B84378E7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6651"/>
          <a:stretch>
            <a:fillRect/>
          </a:stretch>
        </p:blipFill>
        <p:spPr bwMode="auto">
          <a:xfrm>
            <a:off x="-17463" y="404813"/>
            <a:ext cx="9178926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Obrázek 4" descr="lupa.gif">
            <a:hlinkClick r:id="rId4" action="ppaction://hlinksldjump"/>
            <a:extLst>
              <a:ext uri="{FF2B5EF4-FFF2-40B4-BE49-F238E27FC236}">
                <a16:creationId xmlns:a16="http://schemas.microsoft.com/office/drawing/2014/main" id="{3C6EBE3B-0F51-4EBF-B97B-0F9DD9DC9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5857875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356A777-EF33-492D-A8A1-80ED22AF4812}"/>
              </a:ext>
            </a:extLst>
          </p:cNvPr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6387" name="Obrázek 6" descr="cromagnon_b.jpg">
            <a:extLst>
              <a:ext uri="{FF2B5EF4-FFF2-40B4-BE49-F238E27FC236}">
                <a16:creationId xmlns:a16="http://schemas.microsoft.com/office/drawing/2014/main" id="{658B613D-C592-4BAE-AC0E-2946CA79E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-26988"/>
            <a:ext cx="4787900" cy="68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Obrázek 8" descr="lupa.gif">
            <a:hlinkClick r:id="rId4" action="ppaction://hlinksldjump"/>
            <a:extLst>
              <a:ext uri="{FF2B5EF4-FFF2-40B4-BE49-F238E27FC236}">
                <a16:creationId xmlns:a16="http://schemas.microsoft.com/office/drawing/2014/main" id="{AF50AD37-7325-44D5-8B05-E4787906C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286500"/>
            <a:ext cx="4524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D342BF3-1CC2-4C69-9443-FA501171E946}"/>
              </a:ext>
            </a:extLst>
          </p:cNvPr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DE5019A2-57DE-4741-BD55-0D99C78B2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785813"/>
            <a:ext cx="5357813" cy="49831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                                                </a:t>
            </a:r>
          </a:p>
        </p:txBody>
      </p:sp>
      <p:pic>
        <p:nvPicPr>
          <p:cNvPr id="17412" name="Obrázek 5" descr="lov.jpg">
            <a:extLst>
              <a:ext uri="{FF2B5EF4-FFF2-40B4-BE49-F238E27FC236}">
                <a16:creationId xmlns:a16="http://schemas.microsoft.com/office/drawing/2014/main" id="{2F5D811D-8116-4C9F-9EB4-6470DC9B3B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285750"/>
            <a:ext cx="9178926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9" descr="lupa.gif">
            <a:hlinkClick r:id="rId4" action="ppaction://hlinksldjump"/>
            <a:extLst>
              <a:ext uri="{FF2B5EF4-FFF2-40B4-BE49-F238E27FC236}">
                <a16:creationId xmlns:a16="http://schemas.microsoft.com/office/drawing/2014/main" id="{289127E2-0C01-4BB2-BE08-4F96B566E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6072188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3A0282C-2A79-44B2-BE03-D63527B16F1C}"/>
              </a:ext>
            </a:extLst>
          </p:cNvPr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8435" name="Obrázek 6" descr="mamuti.jpg">
            <a:extLst>
              <a:ext uri="{FF2B5EF4-FFF2-40B4-BE49-F238E27FC236}">
                <a16:creationId xmlns:a16="http://schemas.microsoft.com/office/drawing/2014/main" id="{AF611B45-D48A-4E56-9209-D557D2D0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71500"/>
            <a:ext cx="9178926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Obrázek 7" descr="lupa.gif">
            <a:hlinkClick r:id="rId4" action="ppaction://hlinksldjump"/>
            <a:extLst>
              <a:ext uri="{FF2B5EF4-FFF2-40B4-BE49-F238E27FC236}">
                <a16:creationId xmlns:a16="http://schemas.microsoft.com/office/drawing/2014/main" id="{5BCAF2FD-EF00-4AE2-B3B0-66675D6AC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6000750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41657890-DA86-4647-8310-B59E82194B9A}"/>
              </a:ext>
            </a:extLst>
          </p:cNvPr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9459" name="Obrázek 12" descr="muž3.jpg">
            <a:extLst>
              <a:ext uri="{FF2B5EF4-FFF2-40B4-BE49-F238E27FC236}">
                <a16:creationId xmlns:a16="http://schemas.microsoft.com/office/drawing/2014/main" id="{E7E76FA7-F200-4970-B7AF-9C8EA8993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14313"/>
            <a:ext cx="44799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ázek 4" descr="muž.jpg">
            <a:extLst>
              <a:ext uri="{FF2B5EF4-FFF2-40B4-BE49-F238E27FC236}">
                <a16:creationId xmlns:a16="http://schemas.microsoft.com/office/drawing/2014/main" id="{27E39132-53F9-417C-8485-BA79A967325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4787901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ázek 8" descr="lupa.gif">
            <a:hlinkClick r:id="rId5" action="ppaction://hlinksldjump"/>
            <a:extLst>
              <a:ext uri="{FF2B5EF4-FFF2-40B4-BE49-F238E27FC236}">
                <a16:creationId xmlns:a16="http://schemas.microsoft.com/office/drawing/2014/main" id="{11C2DB64-BE2D-4859-A577-C9404C60C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6215063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4AA8D3D6-4D5D-4037-9AF8-A84976DF71A2}"/>
              </a:ext>
            </a:extLst>
          </p:cNvPr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0483" name="Obrázek 8" descr="lupa.gif">
            <a:hlinkClick r:id="rId3" action="ppaction://hlinksldjump"/>
            <a:extLst>
              <a:ext uri="{FF2B5EF4-FFF2-40B4-BE49-F238E27FC236}">
                <a16:creationId xmlns:a16="http://schemas.microsoft.com/office/drawing/2014/main" id="{D9A801E8-6B73-41AA-BD1A-10D88F191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714875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Obrázek 12" descr="venuše2.jpg">
            <a:extLst>
              <a:ext uri="{FF2B5EF4-FFF2-40B4-BE49-F238E27FC236}">
                <a16:creationId xmlns:a16="http://schemas.microsoft.com/office/drawing/2014/main" id="{18486CBB-BA05-46C8-AFA8-07167E66A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8913"/>
            <a:ext cx="7689850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bdélník 14">
            <a:extLst>
              <a:ext uri="{FF2B5EF4-FFF2-40B4-BE49-F238E27FC236}">
                <a16:creationId xmlns:a16="http://schemas.microsoft.com/office/drawing/2014/main" id="{CBB794FF-BE9D-4D83-869A-B29542146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072063"/>
            <a:ext cx="8286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800"/>
              <a:t>Žena byla oslavována jako nositelka života. </a:t>
            </a:r>
          </a:p>
          <a:p>
            <a:r>
              <a:rPr lang="cs-CZ" altLang="cs-CZ" sz="2800"/>
              <a:t>Z tohoto důvodu se ideálem stávaly ženy s širokou pánví a velkými prsy - stejně jako Věstonická Venuše.</a:t>
            </a:r>
          </a:p>
        </p:txBody>
      </p:sp>
    </p:spTree>
  </p:cSld>
  <p:clrMapOvr>
    <a:masterClrMapping/>
  </p:clrMapOvr>
  <p:transition advClick="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9CC9DAEA-BAD5-4461-87FB-AD7B8DFF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2214562"/>
          </a:xfrm>
        </p:spPr>
        <p:txBody>
          <a:bodyPr rtlCol="0">
            <a:normAutofit fontScale="90000"/>
          </a:bodyPr>
          <a:lstStyle/>
          <a:p>
            <a:pPr algn="l" defTabSz="914290" fontAlgn="auto">
              <a:spcAft>
                <a:spcPts val="0"/>
              </a:spcAft>
              <a:defRPr/>
            </a:pPr>
            <a:r>
              <a:rPr lang="cs-CZ" b="1" u="sng" dirty="0">
                <a:latin typeface="+mn-lt"/>
              </a:rPr>
              <a:t>DOBA KAMENNÁ</a:t>
            </a:r>
            <a:br>
              <a:rPr lang="cs-CZ" sz="4000" b="1" u="sng" dirty="0">
                <a:latin typeface="+mn-lt"/>
              </a:rPr>
            </a:br>
            <a:r>
              <a:rPr lang="cs-CZ" sz="3300" dirty="0">
                <a:latin typeface="+mn-lt"/>
              </a:rPr>
              <a:t>název vznikl podle  hlavního nástroje, který pravěcí lidé používali- opracovaného kamene - </a:t>
            </a:r>
            <a:r>
              <a:rPr lang="cs-CZ" sz="3300" b="1" dirty="0">
                <a:latin typeface="+mn-lt"/>
              </a:rPr>
              <a:t>PĚSTNÍHO KLÍNU . </a:t>
            </a:r>
            <a:r>
              <a:rPr lang="cs-CZ" sz="3300" dirty="0">
                <a:latin typeface="+mn-lt"/>
              </a:rPr>
              <a:t>Používali ho k řezání, sekání i jako zbraň.</a:t>
            </a:r>
          </a:p>
        </p:txBody>
      </p:sp>
      <p:pic>
        <p:nvPicPr>
          <p:cNvPr id="3075" name="Picture 2" descr="Soubor:Biface Silex Venerque MHNT PRE .2009.0.194.1 Fond.jpg">
            <a:extLst>
              <a:ext uri="{FF2B5EF4-FFF2-40B4-BE49-F238E27FC236}">
                <a16:creationId xmlns:a16="http://schemas.microsoft.com/office/drawing/2014/main" id="{FA38D08F-C082-46AB-8803-4FD56253C4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5" b="12369"/>
          <a:stretch>
            <a:fillRect/>
          </a:stretch>
        </p:blipFill>
        <p:spPr>
          <a:xfrm>
            <a:off x="457200" y="3024188"/>
            <a:ext cx="8229600" cy="3357562"/>
          </a:xfrm>
        </p:spPr>
      </p:pic>
    </p:spTree>
  </p:cSld>
  <p:clrMapOvr>
    <a:masterClrMapping/>
  </p:clrMapOvr>
  <p:transition advClick="0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7E917C8D-DD4A-40FB-80F6-2E5FE3DB510D}"/>
              </a:ext>
            </a:extLst>
          </p:cNvPr>
          <p:cNvSpPr/>
          <p:nvPr/>
        </p:nvSpPr>
        <p:spPr>
          <a:xfrm>
            <a:off x="-36513" y="0"/>
            <a:ext cx="9180513" cy="68580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7" name="Obrázek 6" descr="Soubor:Lascaux painting.jpg">
            <a:hlinkClick r:id="rId3"/>
            <a:extLst>
              <a:ext uri="{FF2B5EF4-FFF2-40B4-BE49-F238E27FC236}">
                <a16:creationId xmlns:a16="http://schemas.microsoft.com/office/drawing/2014/main" id="{E4064CE5-FD43-4A5F-B624-26EFE02D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854392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bdélník 10">
            <a:extLst>
              <a:ext uri="{FF2B5EF4-FFF2-40B4-BE49-F238E27FC236}">
                <a16:creationId xmlns:a16="http://schemas.microsoft.com/office/drawing/2014/main" id="{1925E82E-539C-4B6D-BAFE-8F975B14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33375"/>
            <a:ext cx="6013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3000" i="1"/>
              <a:t>prezentace obrázků jeskynních maleb</a:t>
            </a:r>
          </a:p>
        </p:txBody>
      </p:sp>
      <p:pic>
        <p:nvPicPr>
          <p:cNvPr id="21509" name="Obrázek 12" descr="lupa.gif">
            <a:hlinkClick r:id="rId5" action="ppaction://hlinksldjump"/>
            <a:extLst>
              <a:ext uri="{FF2B5EF4-FFF2-40B4-BE49-F238E27FC236}">
                <a16:creationId xmlns:a16="http://schemas.microsoft.com/office/drawing/2014/main" id="{AEE9309C-479F-4926-A721-0695B4F478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000750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 descr="Soubor:Lascaux painting.jpg">
            <a:hlinkClick r:id="rId3"/>
            <a:extLst>
              <a:ext uri="{FF2B5EF4-FFF2-40B4-BE49-F238E27FC236}">
                <a16:creationId xmlns:a16="http://schemas.microsoft.com/office/drawing/2014/main" id="{3AC96EE7-FFBC-4CAC-8AC6-FB318D6E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000125"/>
            <a:ext cx="73850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 descr="Soubor:Lascaux painting.jpg">
            <a:hlinkClick r:id="rId3"/>
            <a:extLst>
              <a:ext uri="{FF2B5EF4-FFF2-40B4-BE49-F238E27FC236}">
                <a16:creationId xmlns:a16="http://schemas.microsoft.com/office/drawing/2014/main" id="{74E525A4-76F0-45CA-AE17-8DD533CC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000125"/>
            <a:ext cx="634682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Soubor:Lascaux painting.jpg">
            <a:hlinkClick r:id="rId3"/>
            <a:extLst>
              <a:ext uri="{FF2B5EF4-FFF2-40B4-BE49-F238E27FC236}">
                <a16:creationId xmlns:a16="http://schemas.microsoft.com/office/drawing/2014/main" id="{422085C8-DA1C-4883-8B60-3C58FA52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000125"/>
            <a:ext cx="7747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Soubor:Lascaux painting.jpg">
            <a:hlinkClick r:id="rId3"/>
            <a:extLst>
              <a:ext uri="{FF2B5EF4-FFF2-40B4-BE49-F238E27FC236}">
                <a16:creationId xmlns:a16="http://schemas.microsoft.com/office/drawing/2014/main" id="{D3F58118-E1ED-4863-B318-D9C34C64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000125"/>
            <a:ext cx="73929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Soubor:Lascaux painting.jpg">
            <a:hlinkClick r:id="rId3"/>
            <a:extLst>
              <a:ext uri="{FF2B5EF4-FFF2-40B4-BE49-F238E27FC236}">
                <a16:creationId xmlns:a16="http://schemas.microsoft.com/office/drawing/2014/main" id="{FA96D1F5-65E0-47E8-B792-A68A638E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00125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Obrázek 11" descr="1.gif">
            <a:extLst>
              <a:ext uri="{FF2B5EF4-FFF2-40B4-BE49-F238E27FC236}">
                <a16:creationId xmlns:a16="http://schemas.microsoft.com/office/drawing/2014/main" id="{74952A32-1317-4910-A7D3-C23361F71F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643438"/>
            <a:ext cx="25146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0" presetID="2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>
            <a:extLst>
              <a:ext uri="{FF2B5EF4-FFF2-40B4-BE49-F238E27FC236}">
                <a16:creationId xmlns:a16="http://schemas.microsoft.com/office/drawing/2014/main" id="{EDDAEF63-736E-41A5-9617-D0754B2E8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472488" cy="4983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Podle způsobu obživy lidí dělíme dobu kamennou    na dva úseky: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 b="1" u="sng"/>
              <a:t>STARŠÍ DOBA KAMENNÁ</a:t>
            </a:r>
            <a:r>
              <a:rPr lang="cs-CZ" altLang="cs-CZ" sz="3000"/>
              <a:t>    </a:t>
            </a:r>
            <a:r>
              <a:rPr lang="cs-CZ" altLang="cs-CZ" sz="3000" b="1" u="sng"/>
              <a:t>MLADŠÍ DOBA KAMENNÁ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doba lovců a sběračů          období prvních zemědělců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                                                </a:t>
            </a:r>
          </a:p>
        </p:txBody>
      </p:sp>
      <p:pic>
        <p:nvPicPr>
          <p:cNvPr id="4099" name="Picture 4" descr="C:\Documents and Settings\OEM\Plocha\4. třída\INTERAKTIVNÍ VLASTIVĚDA\n2.jpg">
            <a:extLst>
              <a:ext uri="{FF2B5EF4-FFF2-40B4-BE49-F238E27FC236}">
                <a16:creationId xmlns:a16="http://schemas.microsoft.com/office/drawing/2014/main" id="{3487F5D2-145E-4C04-A0EA-3445E996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4905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http://lucky-feet.com/data/storage/attachments/614c740ae9916ad5152c89dae235c013.jpg">
            <a:extLst>
              <a:ext uri="{FF2B5EF4-FFF2-40B4-BE49-F238E27FC236}">
                <a16:creationId xmlns:a16="http://schemas.microsoft.com/office/drawing/2014/main" id="{7530E14B-135F-4006-B4D4-BC617761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34210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>
            <a:extLst>
              <a:ext uri="{FF2B5EF4-FFF2-40B4-BE49-F238E27FC236}">
                <a16:creationId xmlns:a16="http://schemas.microsoft.com/office/drawing/2014/main" id="{48E2E591-934C-444F-9304-9DE3D526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5286375"/>
            <a:ext cx="8502650" cy="1071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Zpočátku si pravěcí lidé hledali </a:t>
            </a:r>
            <a:r>
              <a:rPr lang="cs-CZ" altLang="cs-CZ" sz="3000" b="1"/>
              <a:t>úkryty</a:t>
            </a:r>
            <a:r>
              <a:rPr lang="cs-CZ" altLang="cs-CZ" sz="3000"/>
              <a:t> </a:t>
            </a:r>
            <a:r>
              <a:rPr lang="cs-CZ" altLang="cs-CZ" sz="3000" b="1"/>
              <a:t>pod převisy skal</a:t>
            </a:r>
            <a:r>
              <a:rPr lang="cs-CZ" altLang="cs-CZ" sz="3000"/>
              <a:t> nebo </a:t>
            </a:r>
            <a:r>
              <a:rPr lang="cs-CZ" altLang="cs-CZ" sz="3000" b="1"/>
              <a:t>v jeskyních</a:t>
            </a:r>
            <a:r>
              <a:rPr lang="cs-CZ" altLang="cs-CZ" sz="300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3000"/>
          </a:p>
        </p:txBody>
      </p:sp>
      <p:pic>
        <p:nvPicPr>
          <p:cNvPr id="5123" name="Picture 8" descr="http://3.bp.blogspot.com/-MYgT2fcmqRs/Ti-cP7DSbwI/AAAAAAAAFBI/m8qFO25ilVc/s1600/encampment_of_late_palaeolithic_hunters_by_zdenek_burian_1949.jpg">
            <a:extLst>
              <a:ext uri="{FF2B5EF4-FFF2-40B4-BE49-F238E27FC236}">
                <a16:creationId xmlns:a16="http://schemas.microsoft.com/office/drawing/2014/main" id="{0D3D901D-AE26-4F24-94DA-CBAF79A4D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397000"/>
            <a:ext cx="58483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Obdélník 15">
            <a:extLst>
              <a:ext uri="{FF2B5EF4-FFF2-40B4-BE49-F238E27FC236}">
                <a16:creationId xmlns:a16="http://schemas.microsoft.com/office/drawing/2014/main" id="{440590B7-1D6D-4C9F-9567-5CA616C97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476250"/>
            <a:ext cx="8307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4000" b="1" u="sng"/>
              <a:t>STARŠÍ DOBA KAMENNÁ</a:t>
            </a:r>
            <a:endParaRPr lang="cs-CZ" altLang="cs-CZ" sz="4000"/>
          </a:p>
        </p:txBody>
      </p:sp>
      <p:pic>
        <p:nvPicPr>
          <p:cNvPr id="5125" name="Obrázek 6" descr="lupa.gif">
            <a:hlinkClick r:id="rId4" action="ppaction://hlinksldjump"/>
            <a:extLst>
              <a:ext uri="{FF2B5EF4-FFF2-40B4-BE49-F238E27FC236}">
                <a16:creationId xmlns:a16="http://schemas.microsoft.com/office/drawing/2014/main" id="{DCFCA4A8-D131-4EFC-B212-A196D75EA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857750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>
            <a:extLst>
              <a:ext uri="{FF2B5EF4-FFF2-40B4-BE49-F238E27FC236}">
                <a16:creationId xmlns:a16="http://schemas.microsoft.com/office/drawing/2014/main" id="{3858CEB7-5C9B-4E50-80B0-43CAF791D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5286375"/>
            <a:ext cx="8502650" cy="1071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Později si stavěli jednoduché </a:t>
            </a:r>
            <a:r>
              <a:rPr lang="cs-CZ" altLang="cs-CZ" sz="3000" b="1"/>
              <a:t>chýše  z kůlů</a:t>
            </a:r>
            <a:r>
              <a:rPr lang="cs-CZ" altLang="cs-CZ" sz="3000"/>
              <a:t>, </a:t>
            </a:r>
            <a:r>
              <a:rPr lang="cs-CZ" altLang="cs-CZ" sz="3000" b="1"/>
              <a:t>větví</a:t>
            </a:r>
            <a:r>
              <a:rPr lang="cs-CZ" altLang="cs-CZ" sz="3000"/>
              <a:t> a </a:t>
            </a:r>
            <a:r>
              <a:rPr lang="cs-CZ" altLang="cs-CZ" sz="3000" b="1"/>
              <a:t>zvířecích kůží</a:t>
            </a:r>
            <a:r>
              <a:rPr lang="cs-CZ" altLang="cs-CZ" sz="3000"/>
              <a:t>. 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3000"/>
          </a:p>
        </p:txBody>
      </p:sp>
      <p:pic>
        <p:nvPicPr>
          <p:cNvPr id="6147" name="Picture 8" descr="http://3.bp.blogspot.com/-MYgT2fcmqRs/Ti-cP7DSbwI/AAAAAAAAFBI/m8qFO25ilVc/s1600/encampment_of_late_palaeolithic_hunters_by_zdenek_burian_1949.jpg">
            <a:extLst>
              <a:ext uri="{FF2B5EF4-FFF2-40B4-BE49-F238E27FC236}">
                <a16:creationId xmlns:a16="http://schemas.microsoft.com/office/drawing/2014/main" id="{DE3333BB-9501-43E0-AD17-30FFA550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04813"/>
            <a:ext cx="66230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Obrázek 4" descr="lupa.gif">
            <a:hlinkClick r:id="rId4" action="ppaction://hlinksldjump"/>
            <a:extLst>
              <a:ext uri="{FF2B5EF4-FFF2-40B4-BE49-F238E27FC236}">
                <a16:creationId xmlns:a16="http://schemas.microsoft.com/office/drawing/2014/main" id="{FD6E0861-ED14-4211-A4BA-4380114FB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786313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A95629-E0C4-4866-9E02-96DE92BB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5143500"/>
            <a:ext cx="8502650" cy="1428750"/>
          </a:xfrm>
        </p:spPr>
        <p:txBody>
          <a:bodyPr rtlCol="0">
            <a:normAutofit fontScale="92500" lnSpcReduction="10000"/>
          </a:bodyPr>
          <a:lstStyle/>
          <a:p>
            <a:pPr marL="0" indent="0" defTabSz="91429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Tam, kde byl nedostatek stavebního materiálu, stavěli </a:t>
            </a:r>
          </a:p>
          <a:p>
            <a:pPr marL="0" indent="0" defTabSz="91429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si chatrče z kostí zvířat, využívali např. dlouhé mamutí kosti.</a:t>
            </a:r>
          </a:p>
          <a:p>
            <a:pPr marL="0" indent="0" defTabSz="91429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000" dirty="0"/>
          </a:p>
        </p:txBody>
      </p:sp>
      <p:pic>
        <p:nvPicPr>
          <p:cNvPr id="7171" name="Picture 8" descr="http://3.bp.blogspot.com/-MYgT2fcmqRs/Ti-cP7DSbwI/AAAAAAAAFBI/m8qFO25ilVc/s1600/encampment_of_late_palaeolithic_hunters_by_zdenek_burian_1949.jpg">
            <a:extLst>
              <a:ext uri="{FF2B5EF4-FFF2-40B4-BE49-F238E27FC236}">
                <a16:creationId xmlns:a16="http://schemas.microsoft.com/office/drawing/2014/main" id="{9D98C3AB-5639-4887-9A11-AF69D4F7E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0"/>
            <a:ext cx="8448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Obrázek 4" descr="lupa.gif">
            <a:hlinkClick r:id="rId4" action="ppaction://hlinksldjump"/>
            <a:extLst>
              <a:ext uri="{FF2B5EF4-FFF2-40B4-BE49-F238E27FC236}">
                <a16:creationId xmlns:a16="http://schemas.microsoft.com/office/drawing/2014/main" id="{2DFAD774-281B-4046-9A22-708AC23E8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643438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sah 2">
            <a:extLst>
              <a:ext uri="{FF2B5EF4-FFF2-40B4-BE49-F238E27FC236}">
                <a16:creationId xmlns:a16="http://schemas.microsoft.com/office/drawing/2014/main" id="{CB743088-3161-4B78-AC11-EAEE1F3B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5" y="549275"/>
            <a:ext cx="5357813" cy="4983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Muži </a:t>
            </a:r>
            <a:r>
              <a:rPr lang="cs-CZ" altLang="cs-CZ" sz="3000" b="1"/>
              <a:t>lovili zvěř</a:t>
            </a:r>
            <a:r>
              <a:rPr lang="cs-CZ" altLang="cs-CZ" sz="3000"/>
              <a:t>, ženy </a:t>
            </a:r>
            <a:r>
              <a:rPr lang="cs-CZ" altLang="cs-CZ" sz="3000" b="1"/>
              <a:t>sbírali jedlé   rostliny</a:t>
            </a:r>
            <a:r>
              <a:rPr lang="cs-CZ" altLang="cs-CZ" sz="3000"/>
              <a:t>, </a:t>
            </a:r>
            <a:r>
              <a:rPr lang="cs-CZ" altLang="cs-CZ" sz="3000" b="1"/>
              <a:t>různé plody</a:t>
            </a:r>
            <a:r>
              <a:rPr lang="cs-CZ" altLang="cs-CZ" sz="3000"/>
              <a:t> a </a:t>
            </a:r>
            <a:r>
              <a:rPr lang="cs-CZ" altLang="cs-CZ" sz="3000" b="1"/>
              <a:t>kořínky</a:t>
            </a:r>
            <a:r>
              <a:rPr lang="cs-CZ" altLang="cs-CZ" sz="3000"/>
              <a:t>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                                                </a:t>
            </a:r>
          </a:p>
        </p:txBody>
      </p:sp>
      <p:pic>
        <p:nvPicPr>
          <p:cNvPr id="8195" name="Obrázek 5" descr="lov.jpg">
            <a:extLst>
              <a:ext uri="{FF2B5EF4-FFF2-40B4-BE49-F238E27FC236}">
                <a16:creationId xmlns:a16="http://schemas.microsoft.com/office/drawing/2014/main" id="{847247A0-026A-4FB8-B401-86D899243E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728788"/>
            <a:ext cx="50815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rázek 6" descr="cromagnon_b.jpg">
            <a:extLst>
              <a:ext uri="{FF2B5EF4-FFF2-40B4-BE49-F238E27FC236}">
                <a16:creationId xmlns:a16="http://schemas.microsoft.com/office/drawing/2014/main" id="{58232B71-E7CE-4500-9DE7-0BDA0C3C2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08050"/>
            <a:ext cx="30003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Obdélník 7">
            <a:extLst>
              <a:ext uri="{FF2B5EF4-FFF2-40B4-BE49-F238E27FC236}">
                <a16:creationId xmlns:a16="http://schemas.microsoft.com/office/drawing/2014/main" id="{9E35ED71-63FA-46A5-BFD5-C7B92C943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786313"/>
            <a:ext cx="8143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 sz="3000"/>
          </a:p>
          <a:p>
            <a:r>
              <a:rPr lang="cs-CZ" altLang="cs-CZ" sz="3000"/>
              <a:t>Zprvu dokázali ulovit  jen menší zvířata.  Později zdokonalovali své zbraně,  a lovili medvědy, divoké koně, bizony.</a:t>
            </a:r>
          </a:p>
        </p:txBody>
      </p:sp>
      <p:pic>
        <p:nvPicPr>
          <p:cNvPr id="8198" name="Obrázek 8" descr="lupa.gif">
            <a:hlinkClick r:id="rId5" action="ppaction://hlinksldjump"/>
            <a:extLst>
              <a:ext uri="{FF2B5EF4-FFF2-40B4-BE49-F238E27FC236}">
                <a16:creationId xmlns:a16="http://schemas.microsoft.com/office/drawing/2014/main" id="{78006E0F-226D-4DA2-9590-A519B2B5F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857750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Obrázek 9" descr="lupa.gif">
            <a:hlinkClick r:id="rId7" action="ppaction://hlinksldjump"/>
            <a:extLst>
              <a:ext uri="{FF2B5EF4-FFF2-40B4-BE49-F238E27FC236}">
                <a16:creationId xmlns:a16="http://schemas.microsoft.com/office/drawing/2014/main" id="{C9590E26-1CC6-4614-B41D-6782DD950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857750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>
            <a:extLst>
              <a:ext uri="{FF2B5EF4-FFF2-40B4-BE49-F238E27FC236}">
                <a16:creationId xmlns:a16="http://schemas.microsoft.com/office/drawing/2014/main" id="{999DC20D-4C7C-4236-A197-0777A76D1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472488" cy="4983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V poslední době ledové žili na našem území </a:t>
            </a:r>
            <a:r>
              <a:rPr lang="cs-CZ" altLang="cs-CZ" sz="3000" b="1"/>
              <a:t>lovci mamutů</a:t>
            </a:r>
            <a:r>
              <a:rPr lang="cs-CZ" altLang="cs-CZ" sz="300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                                                </a:t>
            </a:r>
          </a:p>
        </p:txBody>
      </p:sp>
      <p:pic>
        <p:nvPicPr>
          <p:cNvPr id="9219" name="Obrázek 6" descr="mamuti.jpg">
            <a:extLst>
              <a:ext uri="{FF2B5EF4-FFF2-40B4-BE49-F238E27FC236}">
                <a16:creationId xmlns:a16="http://schemas.microsoft.com/office/drawing/2014/main" id="{B63822D7-DF06-454B-84A6-7E66E7A7F0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700213"/>
            <a:ext cx="70389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maranausd.org/images/pages/N4427/Early%20Man%20uid%20928803.gif">
            <a:extLst>
              <a:ext uri="{FF2B5EF4-FFF2-40B4-BE49-F238E27FC236}">
                <a16:creationId xmlns:a16="http://schemas.microsoft.com/office/drawing/2014/main" id="{CDC2B975-E3FB-40A8-99B4-9213CDE06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57688"/>
            <a:ext cx="18764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7" descr="lupa.gif">
            <a:hlinkClick r:id="rId5" action="ppaction://hlinksldjump"/>
            <a:extLst>
              <a:ext uri="{FF2B5EF4-FFF2-40B4-BE49-F238E27FC236}">
                <a16:creationId xmlns:a16="http://schemas.microsoft.com/office/drawing/2014/main" id="{E197BFC3-FC75-4EE1-94F1-D772E081C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929313"/>
            <a:ext cx="450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>
            <a:extLst>
              <a:ext uri="{FF2B5EF4-FFF2-40B4-BE49-F238E27FC236}">
                <a16:creationId xmlns:a16="http://schemas.microsoft.com/office/drawing/2014/main" id="{34D0F312-8C91-4854-9C18-3D0B4C19D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472488" cy="4983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3000"/>
              <a:t>Převratným objevem starší doby kamenné byl </a:t>
            </a:r>
            <a:r>
              <a:rPr lang="cs-CZ" altLang="cs-CZ" sz="3000" b="1"/>
              <a:t>oheň</a:t>
            </a:r>
            <a:r>
              <a:rPr lang="cs-CZ" altLang="cs-CZ" sz="3000"/>
              <a:t>.  Ten znamenal pro pravěkého člověka ochranu před zimou i zvěří a usnadnil mu přípravu potravy.                                                 </a:t>
            </a:r>
          </a:p>
        </p:txBody>
      </p:sp>
      <p:pic>
        <p:nvPicPr>
          <p:cNvPr id="10243" name="Obrázek 8" descr="oheň.jpg">
            <a:extLst>
              <a:ext uri="{FF2B5EF4-FFF2-40B4-BE49-F238E27FC236}">
                <a16:creationId xmlns:a16="http://schemas.microsoft.com/office/drawing/2014/main" id="{E9E9187A-205C-4AF0-B339-030A1B00E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76475"/>
            <a:ext cx="57864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Obrázek 4" descr="2.gif">
            <a:extLst>
              <a:ext uri="{FF2B5EF4-FFF2-40B4-BE49-F238E27FC236}">
                <a16:creationId xmlns:a16="http://schemas.microsoft.com/office/drawing/2014/main" id="{D87C6CA5-3A6C-4168-9956-38E0114F7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4214813"/>
            <a:ext cx="21558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326</Words>
  <Application>Microsoft Office PowerPoint</Application>
  <PresentationFormat>Předvádění na obrazovce (4:3)</PresentationFormat>
  <Paragraphs>53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sady Office</vt:lpstr>
      <vt:lpstr>Prezentace aplikace PowerPoint</vt:lpstr>
      <vt:lpstr>DOBA KAMENNÁ název vznikl podle  hlavního nástroje, který pravěcí lidé používali- opracovaného kamene - PĚSTNÍHO KLÍNU . Používali ho k řezání, sekání i jako zbraň.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Jana Zapletalová</dc:creator>
  <cp:lastModifiedBy>Denisa Šašková</cp:lastModifiedBy>
  <cp:revision>144</cp:revision>
  <dcterms:created xsi:type="dcterms:W3CDTF">2011-08-11T07:35:40Z</dcterms:created>
  <dcterms:modified xsi:type="dcterms:W3CDTF">2023-03-06T10:49:41Z</dcterms:modified>
</cp:coreProperties>
</file>