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8" r:id="rId2"/>
    <p:sldId id="257" r:id="rId3"/>
    <p:sldId id="256" r:id="rId4"/>
    <p:sldId id="270" r:id="rId5"/>
    <p:sldId id="268" r:id="rId6"/>
    <p:sldId id="269" r:id="rId7"/>
    <p:sldId id="271" r:id="rId8"/>
    <p:sldId id="272" r:id="rId9"/>
    <p:sldId id="274" r:id="rId10"/>
    <p:sldId id="275" r:id="rId11"/>
    <p:sldId id="276" r:id="rId12"/>
    <p:sldId id="260" r:id="rId13"/>
    <p:sldId id="266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17AB"/>
    <a:srgbClr val="08F813"/>
    <a:srgbClr val="FFFF99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F3AB3-0718-4624-B441-E567A8F0AB56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51F6E3-6281-48DB-9319-2AEAFDAE7572}">
      <dgm:prSet custT="1"/>
      <dgm:spPr/>
      <dgm:t>
        <a:bodyPr/>
        <a:lstStyle/>
        <a:p>
          <a:pPr algn="l" rtl="0"/>
          <a:r>
            <a:rPr lang="cs-CZ" sz="2000" dirty="0" smtClean="0"/>
            <a:t>NÁZEV:VY_32_INOVACE_3.2.9.1.D01</a:t>
          </a:r>
          <a:endParaRPr lang="cs-CZ" sz="2000" dirty="0"/>
        </a:p>
      </dgm:t>
    </dgm:pt>
    <dgm:pt modelId="{A571E265-742E-411A-ABCF-E39FDBC7528A}" type="parTrans" cxnId="{7BC66EC3-EBD6-4F3A-99ED-9D25F66FFA51}">
      <dgm:prSet/>
      <dgm:spPr/>
      <dgm:t>
        <a:bodyPr/>
        <a:lstStyle/>
        <a:p>
          <a:endParaRPr lang="cs-CZ"/>
        </a:p>
      </dgm:t>
    </dgm:pt>
    <dgm:pt modelId="{E33260FE-399D-481C-B2D6-3B35DD16DC84}" type="sibTrans" cxnId="{7BC66EC3-EBD6-4F3A-99ED-9D25F66FFA51}">
      <dgm:prSet/>
      <dgm:spPr/>
      <dgm:t>
        <a:bodyPr/>
        <a:lstStyle/>
        <a:p>
          <a:endParaRPr lang="cs-CZ"/>
        </a:p>
      </dgm:t>
    </dgm:pt>
    <dgm:pt modelId="{D1D4F407-5343-4D3F-B5B9-D407B03CAEB4}">
      <dgm:prSet custT="1"/>
      <dgm:spPr/>
      <dgm:t>
        <a:bodyPr/>
        <a:lstStyle/>
        <a:p>
          <a:pPr algn="l" rtl="0"/>
          <a:r>
            <a:rPr lang="cs-CZ" sz="2000" dirty="0" smtClean="0"/>
            <a:t>NÁZEV ŠKOLY: Základní škola Strančice, okres Praha - východ</a:t>
          </a:r>
          <a:endParaRPr lang="cs-CZ" sz="2000" dirty="0"/>
        </a:p>
      </dgm:t>
    </dgm:pt>
    <dgm:pt modelId="{FB3E2B41-81AD-4068-9354-4B764E7CC2F7}" type="parTrans" cxnId="{14367CC6-B9B1-40CF-BBB3-C17F79391DAE}">
      <dgm:prSet/>
      <dgm:spPr/>
      <dgm:t>
        <a:bodyPr/>
        <a:lstStyle/>
        <a:p>
          <a:endParaRPr lang="cs-CZ"/>
        </a:p>
      </dgm:t>
    </dgm:pt>
    <dgm:pt modelId="{878E4EBE-18EA-43B6-B589-1210E1E4CF6A}" type="sibTrans" cxnId="{14367CC6-B9B1-40CF-BBB3-C17F79391DAE}">
      <dgm:prSet/>
      <dgm:spPr/>
      <dgm:t>
        <a:bodyPr/>
        <a:lstStyle/>
        <a:p>
          <a:endParaRPr lang="cs-CZ"/>
        </a:p>
      </dgm:t>
    </dgm:pt>
    <dgm:pt modelId="{D1B46980-6531-4606-95E6-44980827E919}">
      <dgm:prSet custT="1"/>
      <dgm:spPr/>
      <dgm:t>
        <a:bodyPr/>
        <a:lstStyle/>
        <a:p>
          <a:pPr algn="l" rtl="0"/>
          <a:r>
            <a:rPr lang="cs-CZ" sz="2000" dirty="0" smtClean="0"/>
            <a:t>AUTOR: Mgr. Jana Dočkalová</a:t>
          </a:r>
          <a:endParaRPr lang="cs-CZ" sz="2000" dirty="0"/>
        </a:p>
      </dgm:t>
    </dgm:pt>
    <dgm:pt modelId="{4F7B2CF5-A270-4D61-A510-1C1C5A4DCD3B}" type="parTrans" cxnId="{AB906E97-3CD9-4E05-91AE-864F8E394536}">
      <dgm:prSet/>
      <dgm:spPr/>
      <dgm:t>
        <a:bodyPr/>
        <a:lstStyle/>
        <a:p>
          <a:endParaRPr lang="cs-CZ"/>
        </a:p>
      </dgm:t>
    </dgm:pt>
    <dgm:pt modelId="{CFF69701-2866-4EF5-BFB5-F3F9B72EB817}" type="sibTrans" cxnId="{AB906E97-3CD9-4E05-91AE-864F8E394536}">
      <dgm:prSet/>
      <dgm:spPr/>
      <dgm:t>
        <a:bodyPr/>
        <a:lstStyle/>
        <a:p>
          <a:endParaRPr lang="cs-CZ"/>
        </a:p>
      </dgm:t>
    </dgm:pt>
    <dgm:pt modelId="{D8197B8C-B260-4A16-BDF4-0947B075E274}">
      <dgm:prSet custT="1"/>
      <dgm:spPr/>
      <dgm:t>
        <a:bodyPr/>
        <a:lstStyle/>
        <a:p>
          <a:pPr algn="l" rtl="0"/>
          <a:r>
            <a:rPr lang="cs-CZ" sz="2000" dirty="0" smtClean="0"/>
            <a:t>TÉMA: Vzory podstatných jmen rodu </a:t>
          </a:r>
          <a:r>
            <a:rPr lang="cs-CZ" sz="2000" dirty="0" smtClean="0"/>
            <a:t>mužského </a:t>
          </a:r>
          <a:r>
            <a:rPr lang="cs-CZ" sz="2000" smtClean="0"/>
            <a:t>- úvod</a:t>
          </a:r>
          <a:endParaRPr lang="cs-CZ" sz="2000" dirty="0"/>
        </a:p>
      </dgm:t>
    </dgm:pt>
    <dgm:pt modelId="{51C5993D-B262-45E6-B66E-76BC9D6D883D}" type="parTrans" cxnId="{EDF6FE6B-9DBE-4D7B-B8FD-7098875B4EED}">
      <dgm:prSet/>
      <dgm:spPr/>
      <dgm:t>
        <a:bodyPr/>
        <a:lstStyle/>
        <a:p>
          <a:endParaRPr lang="cs-CZ"/>
        </a:p>
      </dgm:t>
    </dgm:pt>
    <dgm:pt modelId="{1AEC7F05-E0FE-459C-BD47-224AC9D7BEE4}" type="sibTrans" cxnId="{EDF6FE6B-9DBE-4D7B-B8FD-7098875B4EED}">
      <dgm:prSet/>
      <dgm:spPr/>
      <dgm:t>
        <a:bodyPr/>
        <a:lstStyle/>
        <a:p>
          <a:endParaRPr lang="cs-CZ"/>
        </a:p>
      </dgm:t>
    </dgm:pt>
    <dgm:pt modelId="{4C35D32F-0EAB-4CD7-82EE-45574DC2A586}">
      <dgm:prSet custT="1"/>
      <dgm:spPr/>
      <dgm:t>
        <a:bodyPr/>
        <a:lstStyle/>
        <a:p>
          <a:pPr algn="l" rtl="0"/>
          <a:r>
            <a:rPr lang="cs-CZ" sz="2000" dirty="0" smtClean="0"/>
            <a:t>ČÍSLO PROJEKTU: </a:t>
          </a:r>
          <a:endParaRPr lang="cs-CZ" sz="2000" dirty="0"/>
        </a:p>
      </dgm:t>
    </dgm:pt>
    <dgm:pt modelId="{A15F02C0-547C-48B3-9D05-E7F145EBF3C4}" type="parTrans" cxnId="{2221FB34-310D-4638-ACAE-9ACC709E4926}">
      <dgm:prSet/>
      <dgm:spPr/>
      <dgm:t>
        <a:bodyPr/>
        <a:lstStyle/>
        <a:p>
          <a:endParaRPr lang="cs-CZ"/>
        </a:p>
      </dgm:t>
    </dgm:pt>
    <dgm:pt modelId="{8C5711BF-38F0-4590-B6BC-B3119A33CA2E}" type="sibTrans" cxnId="{2221FB34-310D-4638-ACAE-9ACC709E4926}">
      <dgm:prSet/>
      <dgm:spPr/>
      <dgm:t>
        <a:bodyPr/>
        <a:lstStyle/>
        <a:p>
          <a:endParaRPr lang="cs-CZ"/>
        </a:p>
      </dgm:t>
    </dgm:pt>
    <dgm:pt modelId="{333A1088-737F-45CB-B68E-254E46348037}" type="pres">
      <dgm:prSet presAssocID="{757F3AB3-0718-4624-B441-E567A8F0AB5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ABB229-8D3B-4694-996A-96F23CF14429}" type="pres">
      <dgm:prSet presAssocID="{D1D4F407-5343-4D3F-B5B9-D407B03CAEB4}" presName="circle1" presStyleLbl="node1" presStyleIdx="0" presStyleCnt="5"/>
      <dgm:spPr/>
      <dgm:t>
        <a:bodyPr/>
        <a:lstStyle/>
        <a:p>
          <a:endParaRPr lang="cs-CZ"/>
        </a:p>
      </dgm:t>
    </dgm:pt>
    <dgm:pt modelId="{F41139FD-01EE-4571-8B17-4FB00FC51163}" type="pres">
      <dgm:prSet presAssocID="{D1D4F407-5343-4D3F-B5B9-D407B03CAEB4}" presName="space" presStyleCnt="0"/>
      <dgm:spPr/>
      <dgm:t>
        <a:bodyPr/>
        <a:lstStyle/>
        <a:p>
          <a:endParaRPr lang="cs-CZ"/>
        </a:p>
      </dgm:t>
    </dgm:pt>
    <dgm:pt modelId="{D005CE8C-CC26-4C3E-AC11-E15060ECD759}" type="pres">
      <dgm:prSet presAssocID="{D1D4F407-5343-4D3F-B5B9-D407B03CAEB4}" presName="rect1" presStyleLbl="alignAcc1" presStyleIdx="0" presStyleCnt="5" custLinFactNeighborX="-244" custLinFactNeighborY="165"/>
      <dgm:spPr/>
      <dgm:t>
        <a:bodyPr/>
        <a:lstStyle/>
        <a:p>
          <a:endParaRPr lang="cs-CZ"/>
        </a:p>
      </dgm:t>
    </dgm:pt>
    <dgm:pt modelId="{2C702D82-9B77-49B7-9568-BB8EB47C3372}" type="pres">
      <dgm:prSet presAssocID="{D1B46980-6531-4606-95E6-44980827E919}" presName="vertSpace2" presStyleLbl="node1" presStyleIdx="0" presStyleCnt="5"/>
      <dgm:spPr/>
      <dgm:t>
        <a:bodyPr/>
        <a:lstStyle/>
        <a:p>
          <a:endParaRPr lang="cs-CZ"/>
        </a:p>
      </dgm:t>
    </dgm:pt>
    <dgm:pt modelId="{A52A0455-90FF-4808-ABD0-F02540D31D5A}" type="pres">
      <dgm:prSet presAssocID="{D1B46980-6531-4606-95E6-44980827E919}" presName="circle2" presStyleLbl="node1" presStyleIdx="1" presStyleCnt="5"/>
      <dgm:spPr/>
      <dgm:t>
        <a:bodyPr/>
        <a:lstStyle/>
        <a:p>
          <a:endParaRPr lang="cs-CZ"/>
        </a:p>
      </dgm:t>
    </dgm:pt>
    <dgm:pt modelId="{6140AFEC-043D-4C43-A2F9-D0F5331DF3A3}" type="pres">
      <dgm:prSet presAssocID="{D1B46980-6531-4606-95E6-44980827E919}" presName="rect2" presStyleLbl="alignAcc1" presStyleIdx="1" presStyleCnt="5"/>
      <dgm:spPr/>
      <dgm:t>
        <a:bodyPr/>
        <a:lstStyle/>
        <a:p>
          <a:endParaRPr lang="cs-CZ"/>
        </a:p>
      </dgm:t>
    </dgm:pt>
    <dgm:pt modelId="{9358AC05-5D7D-4327-9F80-1AD486AEA664}" type="pres">
      <dgm:prSet presAssocID="{B651F6E3-6281-48DB-9319-2AEAFDAE7572}" presName="vertSpace3" presStyleLbl="node1" presStyleIdx="1" presStyleCnt="5"/>
      <dgm:spPr/>
      <dgm:t>
        <a:bodyPr/>
        <a:lstStyle/>
        <a:p>
          <a:endParaRPr lang="cs-CZ"/>
        </a:p>
      </dgm:t>
    </dgm:pt>
    <dgm:pt modelId="{313FC574-E1CD-4FB4-B054-0B805CE0447D}" type="pres">
      <dgm:prSet presAssocID="{B651F6E3-6281-48DB-9319-2AEAFDAE7572}" presName="circle3" presStyleLbl="node1" presStyleIdx="2" presStyleCnt="5"/>
      <dgm:spPr/>
      <dgm:t>
        <a:bodyPr/>
        <a:lstStyle/>
        <a:p>
          <a:endParaRPr lang="cs-CZ"/>
        </a:p>
      </dgm:t>
    </dgm:pt>
    <dgm:pt modelId="{619D679B-A015-4ECF-8348-D1034C574F40}" type="pres">
      <dgm:prSet presAssocID="{B651F6E3-6281-48DB-9319-2AEAFDAE7572}" presName="rect3" presStyleLbl="alignAcc1" presStyleIdx="2" presStyleCnt="5" custLinFactNeighborX="343" custLinFactNeighborY="-1569"/>
      <dgm:spPr/>
      <dgm:t>
        <a:bodyPr/>
        <a:lstStyle/>
        <a:p>
          <a:endParaRPr lang="cs-CZ"/>
        </a:p>
      </dgm:t>
    </dgm:pt>
    <dgm:pt modelId="{322283A8-4A27-4CDA-BAE3-F381106A9174}" type="pres">
      <dgm:prSet presAssocID="{D8197B8C-B260-4A16-BDF4-0947B075E274}" presName="vertSpace4" presStyleLbl="node1" presStyleIdx="2" presStyleCnt="5"/>
      <dgm:spPr/>
      <dgm:t>
        <a:bodyPr/>
        <a:lstStyle/>
        <a:p>
          <a:endParaRPr lang="cs-CZ"/>
        </a:p>
      </dgm:t>
    </dgm:pt>
    <dgm:pt modelId="{FFC9F71D-1B4F-4AD9-A4A6-86ADEFC8AF5C}" type="pres">
      <dgm:prSet presAssocID="{D8197B8C-B260-4A16-BDF4-0947B075E274}" presName="circle4" presStyleLbl="node1" presStyleIdx="3" presStyleCnt="5"/>
      <dgm:spPr/>
      <dgm:t>
        <a:bodyPr/>
        <a:lstStyle/>
        <a:p>
          <a:endParaRPr lang="cs-CZ"/>
        </a:p>
      </dgm:t>
    </dgm:pt>
    <dgm:pt modelId="{25B08C86-7E15-44DC-BE7F-FFB55DD49D12}" type="pres">
      <dgm:prSet presAssocID="{D8197B8C-B260-4A16-BDF4-0947B075E274}" presName="rect4" presStyleLbl="alignAcc1" presStyleIdx="3" presStyleCnt="5" custLinFactNeighborX="-765" custLinFactNeighborY="131"/>
      <dgm:spPr/>
      <dgm:t>
        <a:bodyPr/>
        <a:lstStyle/>
        <a:p>
          <a:endParaRPr lang="cs-CZ"/>
        </a:p>
      </dgm:t>
    </dgm:pt>
    <dgm:pt modelId="{76644BE8-9D7C-4C09-B250-3D10AF48CBB7}" type="pres">
      <dgm:prSet presAssocID="{4C35D32F-0EAB-4CD7-82EE-45574DC2A586}" presName="vertSpace5" presStyleLbl="node1" presStyleIdx="3" presStyleCnt="5"/>
      <dgm:spPr/>
      <dgm:t>
        <a:bodyPr/>
        <a:lstStyle/>
        <a:p>
          <a:endParaRPr lang="cs-CZ"/>
        </a:p>
      </dgm:t>
    </dgm:pt>
    <dgm:pt modelId="{EE85B701-7295-41C0-BA7A-34D3756A2AE6}" type="pres">
      <dgm:prSet presAssocID="{4C35D32F-0EAB-4CD7-82EE-45574DC2A586}" presName="circle5" presStyleLbl="node1" presStyleIdx="4" presStyleCnt="5"/>
      <dgm:spPr/>
      <dgm:t>
        <a:bodyPr/>
        <a:lstStyle/>
        <a:p>
          <a:endParaRPr lang="cs-CZ"/>
        </a:p>
      </dgm:t>
    </dgm:pt>
    <dgm:pt modelId="{8BEBB6EC-1DAA-4CAC-8A25-BC0FCBD5DBD5}" type="pres">
      <dgm:prSet presAssocID="{4C35D32F-0EAB-4CD7-82EE-45574DC2A586}" presName="rect5" presStyleLbl="alignAcc1" presStyleIdx="4" presStyleCnt="5" custLinFactNeighborX="-765" custLinFactNeighborY="-15397"/>
      <dgm:spPr/>
      <dgm:t>
        <a:bodyPr/>
        <a:lstStyle/>
        <a:p>
          <a:endParaRPr lang="cs-CZ"/>
        </a:p>
      </dgm:t>
    </dgm:pt>
    <dgm:pt modelId="{AED2198E-93D5-4001-81B4-73124B309672}" type="pres">
      <dgm:prSet presAssocID="{D1D4F407-5343-4D3F-B5B9-D407B03CAEB4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E915AB-18AA-4053-B92C-3BFC9ED204BB}" type="pres">
      <dgm:prSet presAssocID="{D1B46980-6531-4606-95E6-44980827E919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B5E863-4638-4E1D-BFDE-399D028AC4ED}" type="pres">
      <dgm:prSet presAssocID="{B651F6E3-6281-48DB-9319-2AEAFDAE7572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5FFA88-C948-4069-8E93-59FA12366E83}" type="pres">
      <dgm:prSet presAssocID="{D8197B8C-B260-4A16-BDF4-0947B075E274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0E4F0B-2866-4A3F-A3C7-2A14B1797930}" type="pres">
      <dgm:prSet presAssocID="{4C35D32F-0EAB-4CD7-82EE-45574DC2A586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67180BD-639D-458D-89E4-733B2B0BCE91}" type="presOf" srcId="{4C35D32F-0EAB-4CD7-82EE-45574DC2A586}" destId="{890E4F0B-2866-4A3F-A3C7-2A14B1797930}" srcOrd="1" destOrd="0" presId="urn:microsoft.com/office/officeart/2005/8/layout/target3"/>
    <dgm:cxn modelId="{14367CC6-B9B1-40CF-BBB3-C17F79391DAE}" srcId="{757F3AB3-0718-4624-B441-E567A8F0AB56}" destId="{D1D4F407-5343-4D3F-B5B9-D407B03CAEB4}" srcOrd="0" destOrd="0" parTransId="{FB3E2B41-81AD-4068-9354-4B764E7CC2F7}" sibTransId="{878E4EBE-18EA-43B6-B589-1210E1E4CF6A}"/>
    <dgm:cxn modelId="{2221FB34-310D-4638-ACAE-9ACC709E4926}" srcId="{757F3AB3-0718-4624-B441-E567A8F0AB56}" destId="{4C35D32F-0EAB-4CD7-82EE-45574DC2A586}" srcOrd="4" destOrd="0" parTransId="{A15F02C0-547C-48B3-9D05-E7F145EBF3C4}" sibTransId="{8C5711BF-38F0-4590-B6BC-B3119A33CA2E}"/>
    <dgm:cxn modelId="{99B6EC78-9B81-4C22-A6AA-1D995D3B3A92}" type="presOf" srcId="{D8197B8C-B260-4A16-BDF4-0947B075E274}" destId="{25B08C86-7E15-44DC-BE7F-FFB55DD49D12}" srcOrd="0" destOrd="0" presId="urn:microsoft.com/office/officeart/2005/8/layout/target3"/>
    <dgm:cxn modelId="{6AFC4B86-357B-479D-A7AF-869D7927632B}" type="presOf" srcId="{D1B46980-6531-4606-95E6-44980827E919}" destId="{6140AFEC-043D-4C43-A2F9-D0F5331DF3A3}" srcOrd="0" destOrd="0" presId="urn:microsoft.com/office/officeart/2005/8/layout/target3"/>
    <dgm:cxn modelId="{EDF6FE6B-9DBE-4D7B-B8FD-7098875B4EED}" srcId="{757F3AB3-0718-4624-B441-E567A8F0AB56}" destId="{D8197B8C-B260-4A16-BDF4-0947B075E274}" srcOrd="3" destOrd="0" parTransId="{51C5993D-B262-45E6-B66E-76BC9D6D883D}" sibTransId="{1AEC7F05-E0FE-459C-BD47-224AC9D7BEE4}"/>
    <dgm:cxn modelId="{A7C0A8C5-BC52-4C7B-991F-DCDFC6EFB911}" type="presOf" srcId="{D1D4F407-5343-4D3F-B5B9-D407B03CAEB4}" destId="{AED2198E-93D5-4001-81B4-73124B309672}" srcOrd="1" destOrd="0" presId="urn:microsoft.com/office/officeart/2005/8/layout/target3"/>
    <dgm:cxn modelId="{FFC6DD51-C378-48B3-BFFF-207434FF3F64}" type="presOf" srcId="{D1B46980-6531-4606-95E6-44980827E919}" destId="{2BE915AB-18AA-4053-B92C-3BFC9ED204BB}" srcOrd="1" destOrd="0" presId="urn:microsoft.com/office/officeart/2005/8/layout/target3"/>
    <dgm:cxn modelId="{0C2F0015-9BCA-495D-8C58-1803B6BF3FB3}" type="presOf" srcId="{D1D4F407-5343-4D3F-B5B9-D407B03CAEB4}" destId="{D005CE8C-CC26-4C3E-AC11-E15060ECD759}" srcOrd="0" destOrd="0" presId="urn:microsoft.com/office/officeart/2005/8/layout/target3"/>
    <dgm:cxn modelId="{600C40E7-AF10-4C15-89E6-B672DA62811F}" type="presOf" srcId="{B651F6E3-6281-48DB-9319-2AEAFDAE7572}" destId="{6BB5E863-4638-4E1D-BFDE-399D028AC4ED}" srcOrd="1" destOrd="0" presId="urn:microsoft.com/office/officeart/2005/8/layout/target3"/>
    <dgm:cxn modelId="{A5E2F271-57E4-436A-9020-99C70B715131}" type="presOf" srcId="{B651F6E3-6281-48DB-9319-2AEAFDAE7572}" destId="{619D679B-A015-4ECF-8348-D1034C574F40}" srcOrd="0" destOrd="0" presId="urn:microsoft.com/office/officeart/2005/8/layout/target3"/>
    <dgm:cxn modelId="{CEC98039-67C3-4345-B792-47F39031B54D}" type="presOf" srcId="{757F3AB3-0718-4624-B441-E567A8F0AB56}" destId="{333A1088-737F-45CB-B68E-254E46348037}" srcOrd="0" destOrd="0" presId="urn:microsoft.com/office/officeart/2005/8/layout/target3"/>
    <dgm:cxn modelId="{6781A141-7134-4EC2-8B08-B3C4056C47C7}" type="presOf" srcId="{4C35D32F-0EAB-4CD7-82EE-45574DC2A586}" destId="{8BEBB6EC-1DAA-4CAC-8A25-BC0FCBD5DBD5}" srcOrd="0" destOrd="0" presId="urn:microsoft.com/office/officeart/2005/8/layout/target3"/>
    <dgm:cxn modelId="{5E97FDDD-F20C-4108-A389-B62D043DA99C}" type="presOf" srcId="{D8197B8C-B260-4A16-BDF4-0947B075E274}" destId="{5A5FFA88-C948-4069-8E93-59FA12366E83}" srcOrd="1" destOrd="0" presId="urn:microsoft.com/office/officeart/2005/8/layout/target3"/>
    <dgm:cxn modelId="{7BC66EC3-EBD6-4F3A-99ED-9D25F66FFA51}" srcId="{757F3AB3-0718-4624-B441-E567A8F0AB56}" destId="{B651F6E3-6281-48DB-9319-2AEAFDAE7572}" srcOrd="2" destOrd="0" parTransId="{A571E265-742E-411A-ABCF-E39FDBC7528A}" sibTransId="{E33260FE-399D-481C-B2D6-3B35DD16DC84}"/>
    <dgm:cxn modelId="{AB906E97-3CD9-4E05-91AE-864F8E394536}" srcId="{757F3AB3-0718-4624-B441-E567A8F0AB56}" destId="{D1B46980-6531-4606-95E6-44980827E919}" srcOrd="1" destOrd="0" parTransId="{4F7B2CF5-A270-4D61-A510-1C1C5A4DCD3B}" sibTransId="{CFF69701-2866-4EF5-BFB5-F3F9B72EB817}"/>
    <dgm:cxn modelId="{DCCE5CD6-56BD-4310-9CFD-1087DE073FAB}" type="presParOf" srcId="{333A1088-737F-45CB-B68E-254E46348037}" destId="{F5ABB229-8D3B-4694-996A-96F23CF14429}" srcOrd="0" destOrd="0" presId="urn:microsoft.com/office/officeart/2005/8/layout/target3"/>
    <dgm:cxn modelId="{B7538462-2ABF-4AB9-97DE-118CF1A3524D}" type="presParOf" srcId="{333A1088-737F-45CB-B68E-254E46348037}" destId="{F41139FD-01EE-4571-8B17-4FB00FC51163}" srcOrd="1" destOrd="0" presId="urn:microsoft.com/office/officeart/2005/8/layout/target3"/>
    <dgm:cxn modelId="{975E79C2-DAAD-4D09-981F-0789F9DE604C}" type="presParOf" srcId="{333A1088-737F-45CB-B68E-254E46348037}" destId="{D005CE8C-CC26-4C3E-AC11-E15060ECD759}" srcOrd="2" destOrd="0" presId="urn:microsoft.com/office/officeart/2005/8/layout/target3"/>
    <dgm:cxn modelId="{75CE8CE9-BE16-435B-87FE-5843A993FCDE}" type="presParOf" srcId="{333A1088-737F-45CB-B68E-254E46348037}" destId="{2C702D82-9B77-49B7-9568-BB8EB47C3372}" srcOrd="3" destOrd="0" presId="urn:microsoft.com/office/officeart/2005/8/layout/target3"/>
    <dgm:cxn modelId="{CD1889EA-2CF2-4B74-9E6A-B8BEE312F134}" type="presParOf" srcId="{333A1088-737F-45CB-B68E-254E46348037}" destId="{A52A0455-90FF-4808-ABD0-F02540D31D5A}" srcOrd="4" destOrd="0" presId="urn:microsoft.com/office/officeart/2005/8/layout/target3"/>
    <dgm:cxn modelId="{31C31381-055B-49B3-A312-8EFB1696958B}" type="presParOf" srcId="{333A1088-737F-45CB-B68E-254E46348037}" destId="{6140AFEC-043D-4C43-A2F9-D0F5331DF3A3}" srcOrd="5" destOrd="0" presId="urn:microsoft.com/office/officeart/2005/8/layout/target3"/>
    <dgm:cxn modelId="{C8400B51-6475-4CC1-A2D0-8698067D95A2}" type="presParOf" srcId="{333A1088-737F-45CB-B68E-254E46348037}" destId="{9358AC05-5D7D-4327-9F80-1AD486AEA664}" srcOrd="6" destOrd="0" presId="urn:microsoft.com/office/officeart/2005/8/layout/target3"/>
    <dgm:cxn modelId="{294977A2-0A15-4095-B162-19CEC7876A8E}" type="presParOf" srcId="{333A1088-737F-45CB-B68E-254E46348037}" destId="{313FC574-E1CD-4FB4-B054-0B805CE0447D}" srcOrd="7" destOrd="0" presId="urn:microsoft.com/office/officeart/2005/8/layout/target3"/>
    <dgm:cxn modelId="{068A3E90-51FA-453D-88C5-2F2FC202E852}" type="presParOf" srcId="{333A1088-737F-45CB-B68E-254E46348037}" destId="{619D679B-A015-4ECF-8348-D1034C574F40}" srcOrd="8" destOrd="0" presId="urn:microsoft.com/office/officeart/2005/8/layout/target3"/>
    <dgm:cxn modelId="{67851F4D-DC65-4A09-B963-D78D3203CE54}" type="presParOf" srcId="{333A1088-737F-45CB-B68E-254E46348037}" destId="{322283A8-4A27-4CDA-BAE3-F381106A9174}" srcOrd="9" destOrd="0" presId="urn:microsoft.com/office/officeart/2005/8/layout/target3"/>
    <dgm:cxn modelId="{2D324097-2969-4DF7-BFC9-6DC33EB9343E}" type="presParOf" srcId="{333A1088-737F-45CB-B68E-254E46348037}" destId="{FFC9F71D-1B4F-4AD9-A4A6-86ADEFC8AF5C}" srcOrd="10" destOrd="0" presId="urn:microsoft.com/office/officeart/2005/8/layout/target3"/>
    <dgm:cxn modelId="{26D8ACFC-988D-4D58-9246-6487709CAAFF}" type="presParOf" srcId="{333A1088-737F-45CB-B68E-254E46348037}" destId="{25B08C86-7E15-44DC-BE7F-FFB55DD49D12}" srcOrd="11" destOrd="0" presId="urn:microsoft.com/office/officeart/2005/8/layout/target3"/>
    <dgm:cxn modelId="{771E99B5-A55B-474B-B0A7-7253602880D5}" type="presParOf" srcId="{333A1088-737F-45CB-B68E-254E46348037}" destId="{76644BE8-9D7C-4C09-B250-3D10AF48CBB7}" srcOrd="12" destOrd="0" presId="urn:microsoft.com/office/officeart/2005/8/layout/target3"/>
    <dgm:cxn modelId="{705D80C5-7EFE-4D94-9654-30286734F389}" type="presParOf" srcId="{333A1088-737F-45CB-B68E-254E46348037}" destId="{EE85B701-7295-41C0-BA7A-34D3756A2AE6}" srcOrd="13" destOrd="0" presId="urn:microsoft.com/office/officeart/2005/8/layout/target3"/>
    <dgm:cxn modelId="{2DFC5BC7-2A1E-48D4-91CA-BD7A9718D61A}" type="presParOf" srcId="{333A1088-737F-45CB-B68E-254E46348037}" destId="{8BEBB6EC-1DAA-4CAC-8A25-BC0FCBD5DBD5}" srcOrd="14" destOrd="0" presId="urn:microsoft.com/office/officeart/2005/8/layout/target3"/>
    <dgm:cxn modelId="{03BEC216-8957-464F-BA4A-E187C1F7CDBE}" type="presParOf" srcId="{333A1088-737F-45CB-B68E-254E46348037}" destId="{AED2198E-93D5-4001-81B4-73124B309672}" srcOrd="15" destOrd="0" presId="urn:microsoft.com/office/officeart/2005/8/layout/target3"/>
    <dgm:cxn modelId="{A21BE078-EEA8-44EA-80F5-8862B1E5D8C0}" type="presParOf" srcId="{333A1088-737F-45CB-B68E-254E46348037}" destId="{2BE915AB-18AA-4053-B92C-3BFC9ED204BB}" srcOrd="16" destOrd="0" presId="urn:microsoft.com/office/officeart/2005/8/layout/target3"/>
    <dgm:cxn modelId="{6FEF22B2-2C62-4F19-999F-8AF0886450FD}" type="presParOf" srcId="{333A1088-737F-45CB-B68E-254E46348037}" destId="{6BB5E863-4638-4E1D-BFDE-399D028AC4ED}" srcOrd="17" destOrd="0" presId="urn:microsoft.com/office/officeart/2005/8/layout/target3"/>
    <dgm:cxn modelId="{78C3BB44-3960-4A58-AC04-5F5B87456A1B}" type="presParOf" srcId="{333A1088-737F-45CB-B68E-254E46348037}" destId="{5A5FFA88-C948-4069-8E93-59FA12366E83}" srcOrd="18" destOrd="0" presId="urn:microsoft.com/office/officeart/2005/8/layout/target3"/>
    <dgm:cxn modelId="{165C75EF-3DE9-43F0-AEB9-65819C417262}" type="presParOf" srcId="{333A1088-737F-45CB-B68E-254E46348037}" destId="{890E4F0B-2866-4A3F-A3C7-2A14B1797930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BB229-8D3B-4694-996A-96F23CF14429}">
      <dsp:nvSpPr>
        <dsp:cNvPr id="0" name=""/>
        <dsp:cNvSpPr/>
      </dsp:nvSpPr>
      <dsp:spPr>
        <a:xfrm>
          <a:off x="0" y="0"/>
          <a:ext cx="2547714" cy="254771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05CE8C-CC26-4C3E-AC11-E15060ECD759}">
      <dsp:nvSpPr>
        <dsp:cNvPr id="0" name=""/>
        <dsp:cNvSpPr/>
      </dsp:nvSpPr>
      <dsp:spPr>
        <a:xfrm>
          <a:off x="1258000" y="0"/>
          <a:ext cx="6498543" cy="25477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NÁZEV ŠKOLY: Základní škola Strančice, okres Praha - východ</a:t>
          </a:r>
          <a:endParaRPr lang="cs-CZ" sz="2000" kern="1200" dirty="0"/>
        </a:p>
      </dsp:txBody>
      <dsp:txXfrm>
        <a:off x="1258000" y="0"/>
        <a:ext cx="6498543" cy="407634"/>
      </dsp:txXfrm>
    </dsp:sp>
    <dsp:sp modelId="{A52A0455-90FF-4808-ABD0-F02540D31D5A}">
      <dsp:nvSpPr>
        <dsp:cNvPr id="0" name=""/>
        <dsp:cNvSpPr/>
      </dsp:nvSpPr>
      <dsp:spPr>
        <a:xfrm>
          <a:off x="267509" y="407634"/>
          <a:ext cx="2012694" cy="201269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40AFEC-043D-4C43-A2F9-D0F5331DF3A3}">
      <dsp:nvSpPr>
        <dsp:cNvPr id="0" name=""/>
        <dsp:cNvSpPr/>
      </dsp:nvSpPr>
      <dsp:spPr>
        <a:xfrm>
          <a:off x="1273857" y="407634"/>
          <a:ext cx="6498543" cy="20126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AUTOR: Mgr. Jana Dočkalová</a:t>
          </a:r>
          <a:endParaRPr lang="cs-CZ" sz="2000" kern="1200" dirty="0"/>
        </a:p>
      </dsp:txBody>
      <dsp:txXfrm>
        <a:off x="1273857" y="407634"/>
        <a:ext cx="6498543" cy="407634"/>
      </dsp:txXfrm>
    </dsp:sp>
    <dsp:sp modelId="{313FC574-E1CD-4FB4-B054-0B805CE0447D}">
      <dsp:nvSpPr>
        <dsp:cNvPr id="0" name=""/>
        <dsp:cNvSpPr/>
      </dsp:nvSpPr>
      <dsp:spPr>
        <a:xfrm>
          <a:off x="535019" y="815268"/>
          <a:ext cx="1477674" cy="147767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9D679B-A015-4ECF-8348-D1034C574F40}">
      <dsp:nvSpPr>
        <dsp:cNvPr id="0" name=""/>
        <dsp:cNvSpPr/>
      </dsp:nvSpPr>
      <dsp:spPr>
        <a:xfrm>
          <a:off x="1273857" y="792083"/>
          <a:ext cx="6498543" cy="1477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NÁZEV:VY_32_INOVACE_3.2.9.1.D01</a:t>
          </a:r>
          <a:endParaRPr lang="cs-CZ" sz="2000" kern="1200" dirty="0"/>
        </a:p>
      </dsp:txBody>
      <dsp:txXfrm>
        <a:off x="1273857" y="792083"/>
        <a:ext cx="6498543" cy="407634"/>
      </dsp:txXfrm>
    </dsp:sp>
    <dsp:sp modelId="{FFC9F71D-1B4F-4AD9-A4A6-86ADEFC8AF5C}">
      <dsp:nvSpPr>
        <dsp:cNvPr id="0" name=""/>
        <dsp:cNvSpPr/>
      </dsp:nvSpPr>
      <dsp:spPr>
        <a:xfrm>
          <a:off x="802529" y="1222902"/>
          <a:ext cx="942654" cy="94265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5B08C86-7E15-44DC-BE7F-FFB55DD49D12}">
      <dsp:nvSpPr>
        <dsp:cNvPr id="0" name=""/>
        <dsp:cNvSpPr/>
      </dsp:nvSpPr>
      <dsp:spPr>
        <a:xfrm>
          <a:off x="1224143" y="1224137"/>
          <a:ext cx="6498543" cy="9426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TÉMA: Vzory podstatných jmen rodu </a:t>
          </a:r>
          <a:r>
            <a:rPr lang="cs-CZ" sz="2000" kern="1200" dirty="0" smtClean="0"/>
            <a:t>mužského </a:t>
          </a:r>
          <a:r>
            <a:rPr lang="cs-CZ" sz="2000" kern="1200" smtClean="0"/>
            <a:t>- úvod</a:t>
          </a:r>
          <a:endParaRPr lang="cs-CZ" sz="2000" kern="1200" dirty="0"/>
        </a:p>
      </dsp:txBody>
      <dsp:txXfrm>
        <a:off x="1224143" y="1224137"/>
        <a:ext cx="6498543" cy="407634"/>
      </dsp:txXfrm>
    </dsp:sp>
    <dsp:sp modelId="{EE85B701-7295-41C0-BA7A-34D3756A2AE6}">
      <dsp:nvSpPr>
        <dsp:cNvPr id="0" name=""/>
        <dsp:cNvSpPr/>
      </dsp:nvSpPr>
      <dsp:spPr>
        <a:xfrm>
          <a:off x="1070039" y="1630536"/>
          <a:ext cx="407634" cy="40763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BEBB6EC-1DAA-4CAC-8A25-BC0FCBD5DBD5}">
      <dsp:nvSpPr>
        <dsp:cNvPr id="0" name=""/>
        <dsp:cNvSpPr/>
      </dsp:nvSpPr>
      <dsp:spPr>
        <a:xfrm>
          <a:off x="1224143" y="1567773"/>
          <a:ext cx="6498543" cy="407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ČÍSLO PROJEKTU: </a:t>
          </a:r>
          <a:endParaRPr lang="cs-CZ" sz="2000" kern="1200" dirty="0"/>
        </a:p>
      </dsp:txBody>
      <dsp:txXfrm>
        <a:off x="1224143" y="1567773"/>
        <a:ext cx="6498543" cy="407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1780B-B84E-42A7-88FE-CE1DD92B3921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68841-9818-4F1A-803B-A4E885EB5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2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8CE6-6F5B-4E33-A7F2-CB486F89EC21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340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C4F-6E2B-4412-9224-CB6AE7093932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E6D9-1EA6-44D1-94D2-04D79BD93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603975"/>
      </p:ext>
    </p:extLst>
  </p:cSld>
  <p:clrMapOvr>
    <a:masterClrMapping/>
  </p:clrMapOvr>
  <p:transition>
    <p:fade/>
    <p:sndAc>
      <p:stSnd>
        <p:snd r:embed="rId1" name="typ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C4F-6E2B-4412-9224-CB6AE7093932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E6D9-1EA6-44D1-94D2-04D79BD93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120868"/>
      </p:ext>
    </p:extLst>
  </p:cSld>
  <p:clrMapOvr>
    <a:masterClrMapping/>
  </p:clrMapOvr>
  <p:transition>
    <p:fade/>
    <p:sndAc>
      <p:stSnd>
        <p:snd r:embed="rId1" name="typ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C4F-6E2B-4412-9224-CB6AE7093932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E6D9-1EA6-44D1-94D2-04D79BD93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541578"/>
      </p:ext>
    </p:extLst>
  </p:cSld>
  <p:clrMapOvr>
    <a:masterClrMapping/>
  </p:clrMapOvr>
  <p:transition>
    <p:fade/>
    <p:sndAc>
      <p:stSnd>
        <p:snd r:embed="rId1" name="typ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C4F-6E2B-4412-9224-CB6AE7093932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E6D9-1EA6-44D1-94D2-04D79BD93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649933"/>
      </p:ext>
    </p:extLst>
  </p:cSld>
  <p:clrMapOvr>
    <a:masterClrMapping/>
  </p:clrMapOvr>
  <p:transition>
    <p:fade/>
    <p:sndAc>
      <p:stSnd>
        <p:snd r:embed="rId1" name="typ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C4F-6E2B-4412-9224-CB6AE7093932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E6D9-1EA6-44D1-94D2-04D79BD93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473457"/>
      </p:ext>
    </p:extLst>
  </p:cSld>
  <p:clrMapOvr>
    <a:masterClrMapping/>
  </p:clrMapOvr>
  <p:transition>
    <p:fade/>
    <p:sndAc>
      <p:stSnd>
        <p:snd r:embed="rId1" name="typ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C4F-6E2B-4412-9224-CB6AE7093932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E6D9-1EA6-44D1-94D2-04D79BD93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645884"/>
      </p:ext>
    </p:extLst>
  </p:cSld>
  <p:clrMapOvr>
    <a:masterClrMapping/>
  </p:clrMapOvr>
  <p:transition>
    <p:fade/>
    <p:sndAc>
      <p:stSnd>
        <p:snd r:embed="rId1" name="typ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C4F-6E2B-4412-9224-CB6AE7093932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E6D9-1EA6-44D1-94D2-04D79BD93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821663"/>
      </p:ext>
    </p:extLst>
  </p:cSld>
  <p:clrMapOvr>
    <a:masterClrMapping/>
  </p:clrMapOvr>
  <p:transition>
    <p:fade/>
    <p:sndAc>
      <p:stSnd>
        <p:snd r:embed="rId1" name="typ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C4F-6E2B-4412-9224-CB6AE7093932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E6D9-1EA6-44D1-94D2-04D79BD93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483591"/>
      </p:ext>
    </p:extLst>
  </p:cSld>
  <p:clrMapOvr>
    <a:masterClrMapping/>
  </p:clrMapOvr>
  <p:transition>
    <p:fade/>
    <p:sndAc>
      <p:stSnd>
        <p:snd r:embed="rId1" name="typ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C4F-6E2B-4412-9224-CB6AE7093932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E6D9-1EA6-44D1-94D2-04D79BD93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720000"/>
      </p:ext>
    </p:extLst>
  </p:cSld>
  <p:clrMapOvr>
    <a:masterClrMapping/>
  </p:clrMapOvr>
  <p:transition>
    <p:fade/>
    <p:sndAc>
      <p:stSnd>
        <p:snd r:embed="rId1" name="typ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C4F-6E2B-4412-9224-CB6AE7093932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E6D9-1EA6-44D1-94D2-04D79BD93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575598"/>
      </p:ext>
    </p:extLst>
  </p:cSld>
  <p:clrMapOvr>
    <a:masterClrMapping/>
  </p:clrMapOvr>
  <p:transition>
    <p:fade/>
    <p:sndAc>
      <p:stSnd>
        <p:snd r:embed="rId1" name="typ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C4F-6E2B-4412-9224-CB6AE7093932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E6D9-1EA6-44D1-94D2-04D79BD93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91734"/>
      </p:ext>
    </p:extLst>
  </p:cSld>
  <p:clrMapOvr>
    <a:masterClrMapping/>
  </p:clrMapOvr>
  <p:transition>
    <p:fade/>
    <p:sndAc>
      <p:stSnd>
        <p:snd r:embed="rId1" name="typ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1DC4F-6E2B-4412-9224-CB6AE7093932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CE6D9-1EA6-44D1-94D2-04D79BD93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90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  <p:sndAc>
      <p:stSnd>
        <p:snd r:embed="rId13" name="type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09088117"/>
              </p:ext>
            </p:extLst>
          </p:nvPr>
        </p:nvGraphicFramePr>
        <p:xfrm>
          <a:off x="539552" y="908720"/>
          <a:ext cx="7772400" cy="2547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743820"/>
            <a:ext cx="5407152" cy="104546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739196" y="2564904"/>
            <a:ext cx="240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CZ.1.07/1.4.00/21.2976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751442" y="1339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57133" y="21800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614808"/>
      </p:ext>
    </p:extLst>
  </p:cSld>
  <p:clrMapOvr>
    <a:masterClrMapping/>
  </p:clrMapOvr>
  <p:transition>
    <p:fade/>
    <p:sndAc>
      <p:stSnd>
        <p:snd r:embed="rId3" name="typ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2807218" y="911514"/>
            <a:ext cx="2698053" cy="2716523"/>
            <a:chOff x="2807218" y="911514"/>
            <a:chExt cx="2698053" cy="2716523"/>
          </a:xfrm>
        </p:grpSpPr>
        <p:pic>
          <p:nvPicPr>
            <p:cNvPr id="15" name="Picture 8" descr="http://www.zamky-hrady.eu/img/hrady/1247426946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82" r="11782"/>
            <a:stretch/>
          </p:blipFill>
          <p:spPr bwMode="auto">
            <a:xfrm>
              <a:off x="2807218" y="911514"/>
              <a:ext cx="2698053" cy="2698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ovéPole 3"/>
            <p:cNvSpPr txBox="1"/>
            <p:nvPr/>
          </p:nvSpPr>
          <p:spPr>
            <a:xfrm>
              <a:off x="2807218" y="2797040"/>
              <a:ext cx="168026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b="1" dirty="0" smtClean="0">
                  <a:solidFill>
                    <a:srgbClr val="FFFF00"/>
                  </a:solidFill>
                </a:rPr>
                <a:t>HRAD</a:t>
              </a:r>
              <a:endParaRPr lang="cs-CZ" sz="48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2807217" y="3854429"/>
            <a:ext cx="2698053" cy="2703699"/>
            <a:chOff x="2807217" y="3854429"/>
            <a:chExt cx="2698053" cy="2703699"/>
          </a:xfrm>
        </p:grpSpPr>
        <p:pic>
          <p:nvPicPr>
            <p:cNvPr id="16" name="Picture 12" descr="http://img.mf.cz/844/630/hodinovy-stroj0002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40" r="21194"/>
            <a:stretch/>
          </p:blipFill>
          <p:spPr bwMode="auto">
            <a:xfrm>
              <a:off x="2807217" y="3854429"/>
              <a:ext cx="2698053" cy="2698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ovéPole 5"/>
            <p:cNvSpPr txBox="1"/>
            <p:nvPr/>
          </p:nvSpPr>
          <p:spPr>
            <a:xfrm>
              <a:off x="2829990" y="5727131"/>
              <a:ext cx="172951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b="1" dirty="0" smtClean="0">
                  <a:solidFill>
                    <a:srgbClr val="08F813"/>
                  </a:solidFill>
                </a:rPr>
                <a:t>STROJ</a:t>
              </a:r>
              <a:endParaRPr lang="cs-CZ" sz="4800" b="1" dirty="0">
                <a:solidFill>
                  <a:srgbClr val="08F813"/>
                </a:solidFill>
              </a:endParaRPr>
            </a:p>
          </p:txBody>
        </p:sp>
      </p:grpSp>
      <p:sp>
        <p:nvSpPr>
          <p:cNvPr id="17" name="TextovéPole 16"/>
          <p:cNvSpPr txBox="1"/>
          <p:nvPr/>
        </p:nvSpPr>
        <p:spPr>
          <a:xfrm>
            <a:off x="5868144" y="1227379"/>
            <a:ext cx="27363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002060"/>
                </a:solidFill>
              </a:rPr>
              <a:t>Tvar 1. a 4. pádu je </a:t>
            </a:r>
            <a:r>
              <a:rPr lang="cs-CZ" sz="3600" dirty="0">
                <a:solidFill>
                  <a:srgbClr val="C00000"/>
                </a:solidFill>
              </a:rPr>
              <a:t>stejný</a:t>
            </a:r>
            <a:r>
              <a:rPr lang="cs-CZ" sz="3600" dirty="0" smtClean="0">
                <a:solidFill>
                  <a:srgbClr val="C00000"/>
                </a:solidFill>
              </a:rPr>
              <a:t>.</a:t>
            </a:r>
          </a:p>
          <a:p>
            <a:endParaRPr lang="cs-CZ" sz="3600" dirty="0">
              <a:solidFill>
                <a:srgbClr val="C00000"/>
              </a:solidFill>
            </a:endParaRPr>
          </a:p>
          <a:p>
            <a:endParaRPr lang="cs-CZ" sz="3600" dirty="0" smtClean="0">
              <a:solidFill>
                <a:srgbClr val="C00000"/>
              </a:solidFill>
            </a:endParaRPr>
          </a:p>
          <a:p>
            <a:endParaRPr lang="cs-CZ" sz="3600" dirty="0">
              <a:solidFill>
                <a:srgbClr val="C00000"/>
              </a:solidFill>
            </a:endParaRPr>
          </a:p>
          <a:p>
            <a:r>
              <a:rPr lang="cs-CZ" sz="3600" dirty="0" smtClean="0">
                <a:solidFill>
                  <a:srgbClr val="002060"/>
                </a:solidFill>
              </a:rPr>
              <a:t>Hrad a stroj jsou vzory </a:t>
            </a:r>
            <a:r>
              <a:rPr lang="cs-CZ" sz="3600" dirty="0" smtClean="0">
                <a:solidFill>
                  <a:srgbClr val="C00000"/>
                </a:solidFill>
              </a:rPr>
              <a:t>neživotné</a:t>
            </a:r>
          </a:p>
          <a:p>
            <a:endParaRPr lang="cs-CZ" sz="3600" dirty="0" smtClean="0">
              <a:solidFill>
                <a:srgbClr val="002060"/>
              </a:solidFill>
            </a:endParaRPr>
          </a:p>
          <a:p>
            <a:endParaRPr lang="cs-CZ" sz="3600" dirty="0">
              <a:solidFill>
                <a:srgbClr val="00206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23528" y="1556792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2060"/>
                </a:solidFill>
              </a:rPr>
              <a:t>1. pád - hrad</a:t>
            </a:r>
          </a:p>
          <a:p>
            <a:r>
              <a:rPr lang="cs-CZ" sz="3200" dirty="0" smtClean="0">
                <a:solidFill>
                  <a:srgbClr val="002060"/>
                </a:solidFill>
              </a:rPr>
              <a:t>4. pád - hrad</a:t>
            </a:r>
            <a:endParaRPr lang="cs-CZ" sz="3200" dirty="0">
              <a:solidFill>
                <a:srgbClr val="00206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23528" y="4509120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2060"/>
                </a:solidFill>
              </a:rPr>
              <a:t>1. pád - stroj</a:t>
            </a:r>
          </a:p>
          <a:p>
            <a:r>
              <a:rPr lang="cs-CZ" sz="3200" dirty="0" smtClean="0">
                <a:solidFill>
                  <a:srgbClr val="002060"/>
                </a:solidFill>
              </a:rPr>
              <a:t>4. pád - stroj</a:t>
            </a:r>
            <a:endParaRPr lang="cs-CZ" sz="3200" dirty="0">
              <a:solidFill>
                <a:srgbClr val="002060"/>
              </a:solidFill>
            </a:endParaRPr>
          </a:p>
        </p:txBody>
      </p:sp>
      <p:sp>
        <p:nvSpPr>
          <p:cNvPr id="20" name="Šipka dolů 19"/>
          <p:cNvSpPr/>
          <p:nvPr/>
        </p:nvSpPr>
        <p:spPr>
          <a:xfrm>
            <a:off x="6588224" y="3112923"/>
            <a:ext cx="864096" cy="1207610"/>
          </a:xfrm>
          <a:prstGeom prst="down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926991"/>
      </p:ext>
    </p:extLst>
  </p:cSld>
  <p:clrMapOvr>
    <a:masterClrMapping/>
  </p:clrMapOvr>
  <p:transition>
    <p:fad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2 vzory končí na samohlásku</a:t>
            </a:r>
            <a:endParaRPr lang="cs-CZ" dirty="0">
              <a:solidFill>
                <a:srgbClr val="002060"/>
              </a:solidFill>
            </a:endParaRPr>
          </a:p>
        </p:txBody>
      </p:sp>
      <p:grpSp>
        <p:nvGrpSpPr>
          <p:cNvPr id="13" name="Skupina 12"/>
          <p:cNvGrpSpPr/>
          <p:nvPr/>
        </p:nvGrpSpPr>
        <p:grpSpPr>
          <a:xfrm>
            <a:off x="5940152" y="916245"/>
            <a:ext cx="2880320" cy="2734502"/>
            <a:chOff x="5940152" y="916245"/>
            <a:chExt cx="2880320" cy="2734502"/>
          </a:xfrm>
        </p:grpSpPr>
        <p:pic>
          <p:nvPicPr>
            <p:cNvPr id="17" name="Picture 2" descr="http://www.europarl.europa.eu/eplive/expert/photo/20100511PHT74489/pict_20100511PHT74489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667" b="16667"/>
            <a:stretch/>
          </p:blipFill>
          <p:spPr bwMode="auto">
            <a:xfrm>
              <a:off x="6084168" y="916245"/>
              <a:ext cx="2584763" cy="2584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ovéPole 6"/>
            <p:cNvSpPr txBox="1"/>
            <p:nvPr/>
          </p:nvSpPr>
          <p:spPr>
            <a:xfrm>
              <a:off x="5940152" y="2819750"/>
              <a:ext cx="28803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800" b="1" dirty="0" smtClean="0">
                  <a:solidFill>
                    <a:srgbClr val="FFC000"/>
                  </a:solidFill>
                </a:rPr>
                <a:t>PŘEDSEDA</a:t>
              </a:r>
              <a:endParaRPr lang="cs-CZ" sz="48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6112062" y="3854431"/>
            <a:ext cx="2556869" cy="2709822"/>
            <a:chOff x="6112062" y="3854431"/>
            <a:chExt cx="2556869" cy="2709822"/>
          </a:xfrm>
        </p:grpSpPr>
        <p:pic>
          <p:nvPicPr>
            <p:cNvPr id="18" name="Picture 4" descr="http://www.motoplanet.cz/uploads/image/chapajicisoudce2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2" r="2182"/>
            <a:stretch/>
          </p:blipFill>
          <p:spPr bwMode="auto">
            <a:xfrm>
              <a:off x="6112062" y="3854431"/>
              <a:ext cx="2556869" cy="2556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6300192" y="5733256"/>
              <a:ext cx="230864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b="1" dirty="0" smtClean="0">
                  <a:solidFill>
                    <a:srgbClr val="FFC000"/>
                  </a:solidFill>
                </a:rPr>
                <a:t>SOUDCE</a:t>
              </a:r>
              <a:endParaRPr lang="cs-CZ" sz="4800" b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3" name="TextovéPole 2"/>
          <p:cNvSpPr txBox="1"/>
          <p:nvPr/>
        </p:nvSpPr>
        <p:spPr>
          <a:xfrm>
            <a:off x="1475656" y="1772816"/>
            <a:ext cx="28888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2060"/>
                </a:solidFill>
              </a:rPr>
              <a:t>O předsedovi a soudci si víc povíme příště.</a:t>
            </a:r>
            <a:endParaRPr lang="cs-CZ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674704"/>
      </p:ext>
    </p:extLst>
  </p:cSld>
  <p:clrMapOvr>
    <a:masterClrMapping/>
  </p:clrMapOvr>
  <p:transition>
    <p:fad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Pán: </a:t>
            </a:r>
            <a:r>
              <a:rPr lang="cs-CZ" sz="2000" i="1" dirty="0"/>
              <a:t>http://office.microsoft.com/cs-cz/images/?CTT=6&amp;ver=14&amp;app=powerpnt.exe</a:t>
            </a:r>
          </a:p>
          <a:p>
            <a:r>
              <a:rPr lang="cs-CZ" sz="2000" dirty="0"/>
              <a:t>Hrad: Hrady - zámky EU. </a:t>
            </a:r>
            <a:r>
              <a:rPr lang="cs-CZ" sz="2000" i="1" dirty="0"/>
              <a:t>Hrady - zámky EU</a:t>
            </a:r>
            <a:r>
              <a:rPr lang="cs-CZ" sz="2000" dirty="0"/>
              <a:t> [online]. [cit. 2012-02-29]. Dostupné z: http://www.zamky-hrady.eu/hrady-karlstejn-detaily,71 </a:t>
            </a:r>
          </a:p>
          <a:p>
            <a:r>
              <a:rPr lang="pl-PL" sz="2000" dirty="0" smtClean="0"/>
              <a:t>Muž: WIKIA</a:t>
            </a:r>
            <a:r>
              <a:rPr lang="pl-PL" sz="2000" dirty="0"/>
              <a:t>. </a:t>
            </a:r>
            <a:r>
              <a:rPr lang="pl-PL" sz="2000" i="1" dirty="0"/>
              <a:t>Wikia</a:t>
            </a:r>
            <a:r>
              <a:rPr lang="pl-PL" sz="2000" dirty="0"/>
              <a:t> [online]. 2011 [cit. 2012-02-29]. Dostupné z: http://ppc.wikia.com/wiki/Aragorn </a:t>
            </a:r>
            <a:endParaRPr lang="pl-PL" sz="2000" dirty="0" smtClean="0"/>
          </a:p>
          <a:p>
            <a:r>
              <a:rPr lang="cs-CZ" sz="2000" dirty="0"/>
              <a:t>Stroj: Sedmička.cz. [online]. [cit. 2012-02-29]. Dostupné z: http://www.sedmicka.cz/praha-a-stredni-cechy/clanek/letni-a-zimni-cas-143800 </a:t>
            </a:r>
          </a:p>
          <a:p>
            <a:r>
              <a:rPr lang="cs-CZ" sz="2000" dirty="0" smtClean="0"/>
              <a:t>Předseda: Evropský </a:t>
            </a:r>
            <a:r>
              <a:rPr lang="cs-CZ" sz="2000" dirty="0"/>
              <a:t>parlament. </a:t>
            </a:r>
            <a:r>
              <a:rPr lang="cs-CZ" sz="2000" i="1" dirty="0"/>
              <a:t>Www.europarl.europa.eu</a:t>
            </a:r>
            <a:r>
              <a:rPr lang="cs-CZ" sz="2000" dirty="0"/>
              <a:t> [online]. 25. 5. 2010 [cit. 2012-02-29]. Dostupné z: http://www.europarl.europa.eu/sides/getDoc.do?language=cs&amp;type=IM-PRESS&amp;reference=20100507FCS74267#title3 </a:t>
            </a:r>
            <a:endParaRPr lang="cs-CZ" sz="2000" dirty="0" smtClean="0"/>
          </a:p>
          <a:p>
            <a:r>
              <a:rPr lang="cs-CZ" sz="2000" i="1" dirty="0" smtClean="0"/>
              <a:t>Soudce: </a:t>
            </a:r>
            <a:r>
              <a:rPr lang="cs-CZ" sz="2000" i="1" dirty="0" err="1" smtClean="0"/>
              <a:t>Motoplanet</a:t>
            </a:r>
            <a:r>
              <a:rPr lang="cs-CZ" sz="2000" dirty="0" smtClean="0"/>
              <a:t> </a:t>
            </a:r>
            <a:r>
              <a:rPr lang="cs-CZ" sz="2000" dirty="0"/>
              <a:t>[online]. leden 2012 [cit. 2012-02-29]. Dostupné z: http://www.motoplanet.cz/blog/chapajici-soudce/ 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185673818"/>
      </p:ext>
    </p:extLst>
  </p:cSld>
  <p:clrMapOvr>
    <a:masterClrMapping/>
  </p:clrMapOvr>
  <p:transition>
    <p:fad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uroparl.europa.eu/eplive/expert/photo/20100511PHT74489/pict_20100511PHT744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20688"/>
            <a:ext cx="3486150" cy="522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motoplanet.cz/uploads/image/chapajicisoudc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725" y="332656"/>
            <a:ext cx="4800600" cy="459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zamky-hrady.eu/img/hrady/124742694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207" y="2518176"/>
            <a:ext cx="4940548" cy="377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img.mf.cz/844/630/hodinovy-stroj000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525" y="3830614"/>
            <a:ext cx="5715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NTB3\AppData\Local\Microsoft\Windows\Temporary Internet Files\Content.IE5\9H4LJDO6\MP900178794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0" y="4269828"/>
            <a:ext cx="2444496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056077"/>
      </p:ext>
    </p:extLst>
  </p:cSld>
  <p:clrMapOvr>
    <a:masterClrMapping/>
  </p:clrMapOvr>
  <p:transition>
    <p:fad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 rodu mužském na nás čeká 6 vzorů:</a:t>
            </a:r>
            <a:endParaRPr lang="cs-CZ" dirty="0"/>
          </a:p>
        </p:txBody>
      </p:sp>
      <p:pic>
        <p:nvPicPr>
          <p:cNvPr id="1029" name="Picture 5" descr="C:\Users\NTB3\AppData\Local\Microsoft\Windows\Temporary Internet Files\Content.IE5\ISXUNCFT\MP900289844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37" b="8457"/>
          <a:stretch/>
        </p:blipFill>
        <p:spPr bwMode="auto">
          <a:xfrm>
            <a:off x="251520" y="916245"/>
            <a:ext cx="2344189" cy="269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mages.wikia.com/ppc/images/8/83/Aragor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" r="362"/>
          <a:stretch/>
        </p:blipFill>
        <p:spPr bwMode="auto">
          <a:xfrm>
            <a:off x="113604" y="3854431"/>
            <a:ext cx="2482105" cy="269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www.zamky-hrady.eu/img/hrady/1247426946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2" r="11782"/>
          <a:stretch/>
        </p:blipFill>
        <p:spPr bwMode="auto">
          <a:xfrm>
            <a:off x="2807218" y="911514"/>
            <a:ext cx="2698053" cy="269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http://img.mf.cz/844/630/hodinovy-stroj0002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0" r="21194"/>
          <a:stretch/>
        </p:blipFill>
        <p:spPr bwMode="auto">
          <a:xfrm>
            <a:off x="2807217" y="3854429"/>
            <a:ext cx="2698053" cy="269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europarl.europa.eu/eplive/expert/photo/20100511PHT74489/pict_20100511PHT74489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 b="16667"/>
          <a:stretch/>
        </p:blipFill>
        <p:spPr bwMode="auto">
          <a:xfrm>
            <a:off x="6084168" y="916245"/>
            <a:ext cx="2584763" cy="258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www.motoplanet.cz/uploads/image/chapajicisoudce2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" r="2182"/>
          <a:stretch/>
        </p:blipFill>
        <p:spPr bwMode="auto">
          <a:xfrm>
            <a:off x="6112062" y="3854431"/>
            <a:ext cx="2556869" cy="2556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259633" y="2778571"/>
            <a:ext cx="137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/>
              <a:t>PÁN</a:t>
            </a:r>
            <a:endParaRPr lang="cs-CZ" sz="4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07218" y="2797040"/>
            <a:ext cx="16802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 smtClean="0">
                <a:solidFill>
                  <a:srgbClr val="FFFF00"/>
                </a:solidFill>
              </a:rPr>
              <a:t>HRAD</a:t>
            </a:r>
            <a:endParaRPr lang="cs-CZ" sz="4800" b="1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3604" y="5721485"/>
            <a:ext cx="1420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MUŽ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29990" y="5727131"/>
            <a:ext cx="17295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 smtClean="0">
                <a:solidFill>
                  <a:srgbClr val="08F813"/>
                </a:solidFill>
              </a:rPr>
              <a:t>STROJ</a:t>
            </a:r>
            <a:endParaRPr lang="cs-CZ" sz="4800" b="1" dirty="0">
              <a:solidFill>
                <a:srgbClr val="08F813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940152" y="2819750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FFC000"/>
                </a:solidFill>
              </a:rPr>
              <a:t>PŘEDSEDA</a:t>
            </a:r>
            <a:endParaRPr lang="cs-CZ" sz="4800" b="1" dirty="0">
              <a:solidFill>
                <a:srgbClr val="FFC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300192" y="5733256"/>
            <a:ext cx="23086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 smtClean="0">
                <a:solidFill>
                  <a:srgbClr val="FFC000"/>
                </a:solidFill>
              </a:rPr>
              <a:t>SOUDCE</a:t>
            </a:r>
            <a:endParaRPr lang="cs-CZ" sz="4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958932"/>
      </p:ext>
    </p:extLst>
  </p:cSld>
  <p:clrMapOvr>
    <a:masterClrMapping/>
  </p:clrMapOvr>
  <p:transition>
    <p:fad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705252" y="764704"/>
            <a:ext cx="75608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Anotace:</a:t>
            </a:r>
          </a:p>
          <a:p>
            <a:endParaRPr lang="cs-CZ" sz="3600" dirty="0" smtClean="0"/>
          </a:p>
          <a:p>
            <a:r>
              <a:rPr lang="cs-CZ" sz="2400" dirty="0" smtClean="0"/>
              <a:t>Úvodní hodina do vzorů podstatných jmen rodu mužského. Žáci se pomocí obrázků seznamují se vzory a jejich koncovkami. Důraz je kladen na specifika jednotlivých vzorů. Obrázky podporují proces zapamatování vzorů a budou děti provázet dalšími úkoly v navazujících prezentacích.</a:t>
            </a:r>
          </a:p>
          <a:p>
            <a:endParaRPr lang="cs-CZ" sz="2400" dirty="0"/>
          </a:p>
          <a:p>
            <a:r>
              <a:rPr lang="cs-CZ" sz="2400" dirty="0" smtClean="0"/>
              <a:t>V úvodní hodině po prezentaci následuje seznámení s tabulkou skloňování vzorů rodu mužského a první samostatná cvičení.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67245118"/>
      </p:ext>
    </p:extLst>
  </p:cSld>
  <p:clrMapOvr>
    <a:masterClrMapping/>
  </p:clrMapOvr>
  <p:transition>
    <p:fad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918648" cy="2376263"/>
          </a:xfrm>
        </p:spPr>
        <p:txBody>
          <a:bodyPr>
            <a:noAutofit/>
          </a:bodyPr>
          <a:lstStyle/>
          <a:p>
            <a:r>
              <a:rPr lang="cs-CZ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Vzory podstatných jmen rodu mužského</a:t>
            </a:r>
            <a:endParaRPr lang="cs-CZ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Úvod</a:t>
            </a:r>
            <a:endParaRPr lang="cs-CZ" sz="44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2986376"/>
      </p:ext>
    </p:extLst>
  </p:cSld>
  <p:clrMapOvr>
    <a:masterClrMapping/>
  </p:clrMapOvr>
  <p:transition>
    <p:fad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V rodu mužském na nás čeká 6 vzorů: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251520" y="916245"/>
            <a:ext cx="2378831" cy="2693323"/>
            <a:chOff x="251520" y="916245"/>
            <a:chExt cx="2378831" cy="2693323"/>
          </a:xfrm>
        </p:grpSpPr>
        <p:pic>
          <p:nvPicPr>
            <p:cNvPr id="1029" name="Picture 5" descr="C:\Users\NTB3\AppData\Local\Microsoft\Windows\Temporary Internet Files\Content.IE5\ISXUNCFT\MP90028984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137" b="8457"/>
            <a:stretch/>
          </p:blipFill>
          <p:spPr bwMode="auto">
            <a:xfrm>
              <a:off x="251520" y="916245"/>
              <a:ext cx="2344189" cy="26933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ovéPole 2"/>
            <p:cNvSpPr txBox="1"/>
            <p:nvPr/>
          </p:nvSpPr>
          <p:spPr>
            <a:xfrm>
              <a:off x="1259633" y="2778571"/>
              <a:ext cx="13707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800" b="1" dirty="0" smtClean="0">
                  <a:solidFill>
                    <a:srgbClr val="002060"/>
                  </a:solidFill>
                </a:rPr>
                <a:t>PÁN</a:t>
              </a:r>
              <a:endParaRPr lang="cs-CZ" sz="48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2807218" y="911514"/>
            <a:ext cx="2698053" cy="2716523"/>
            <a:chOff x="2807218" y="911514"/>
            <a:chExt cx="2698053" cy="2716523"/>
          </a:xfrm>
        </p:grpSpPr>
        <p:pic>
          <p:nvPicPr>
            <p:cNvPr id="15" name="Picture 8" descr="http://www.zamky-hrady.eu/img/hrady/1247426946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82" r="11782"/>
            <a:stretch/>
          </p:blipFill>
          <p:spPr bwMode="auto">
            <a:xfrm>
              <a:off x="2807218" y="911514"/>
              <a:ext cx="2698053" cy="2698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ovéPole 3"/>
            <p:cNvSpPr txBox="1"/>
            <p:nvPr/>
          </p:nvSpPr>
          <p:spPr>
            <a:xfrm>
              <a:off x="2807218" y="2797040"/>
              <a:ext cx="168026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b="1" dirty="0" smtClean="0">
                  <a:solidFill>
                    <a:srgbClr val="FFFF00"/>
                  </a:solidFill>
                </a:rPr>
                <a:t>HRAD</a:t>
              </a:r>
              <a:endParaRPr lang="cs-CZ" sz="48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113604" y="3854431"/>
            <a:ext cx="2482105" cy="2698051"/>
            <a:chOff x="113604" y="3854431"/>
            <a:chExt cx="2482105" cy="2698051"/>
          </a:xfrm>
        </p:grpSpPr>
        <p:pic>
          <p:nvPicPr>
            <p:cNvPr id="1038" name="Picture 14" descr="http://images.wikia.com/ppc/images/8/83/Aragorn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2" r="362"/>
            <a:stretch/>
          </p:blipFill>
          <p:spPr bwMode="auto">
            <a:xfrm>
              <a:off x="113604" y="3854431"/>
              <a:ext cx="2482105" cy="2698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"/>
            <p:cNvSpPr txBox="1"/>
            <p:nvPr/>
          </p:nvSpPr>
          <p:spPr>
            <a:xfrm>
              <a:off x="113604" y="5721485"/>
              <a:ext cx="142058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b="1" dirty="0" smtClean="0">
                  <a:solidFill>
                    <a:srgbClr val="FF0000"/>
                  </a:solidFill>
                </a:rPr>
                <a:t>MUŽ</a:t>
              </a:r>
              <a:endParaRPr lang="cs-CZ" sz="4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2807217" y="3854429"/>
            <a:ext cx="2698053" cy="2703699"/>
            <a:chOff x="2807217" y="3854429"/>
            <a:chExt cx="2698053" cy="2703699"/>
          </a:xfrm>
        </p:grpSpPr>
        <p:pic>
          <p:nvPicPr>
            <p:cNvPr id="16" name="Picture 12" descr="http://img.mf.cz/844/630/hodinovy-stroj0002.jp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40" r="21194"/>
            <a:stretch/>
          </p:blipFill>
          <p:spPr bwMode="auto">
            <a:xfrm>
              <a:off x="2807217" y="3854429"/>
              <a:ext cx="2698053" cy="2698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ovéPole 5"/>
            <p:cNvSpPr txBox="1"/>
            <p:nvPr/>
          </p:nvSpPr>
          <p:spPr>
            <a:xfrm>
              <a:off x="2829990" y="5727131"/>
              <a:ext cx="172951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b="1" dirty="0" smtClean="0">
                  <a:solidFill>
                    <a:srgbClr val="08F813"/>
                  </a:solidFill>
                </a:rPr>
                <a:t>STROJ</a:t>
              </a:r>
              <a:endParaRPr lang="cs-CZ" sz="4800" b="1" dirty="0">
                <a:solidFill>
                  <a:srgbClr val="08F813"/>
                </a:solidFill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5940152" y="916245"/>
            <a:ext cx="2880320" cy="2734502"/>
            <a:chOff x="5940152" y="916245"/>
            <a:chExt cx="2880320" cy="2734502"/>
          </a:xfrm>
        </p:grpSpPr>
        <p:pic>
          <p:nvPicPr>
            <p:cNvPr id="17" name="Picture 2" descr="http://www.europarl.europa.eu/eplive/expert/photo/20100511PHT74489/pict_20100511PHT74489.jpg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667" b="16667"/>
            <a:stretch/>
          </p:blipFill>
          <p:spPr bwMode="auto">
            <a:xfrm>
              <a:off x="6084168" y="916245"/>
              <a:ext cx="2584763" cy="2584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ovéPole 6"/>
            <p:cNvSpPr txBox="1"/>
            <p:nvPr/>
          </p:nvSpPr>
          <p:spPr>
            <a:xfrm>
              <a:off x="5940152" y="2819750"/>
              <a:ext cx="28803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800" b="1" dirty="0" smtClean="0">
                  <a:solidFill>
                    <a:srgbClr val="FFC000"/>
                  </a:solidFill>
                </a:rPr>
                <a:t>PŘEDSEDA</a:t>
              </a:r>
              <a:endParaRPr lang="cs-CZ" sz="48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6112062" y="3854431"/>
            <a:ext cx="2556869" cy="2709822"/>
            <a:chOff x="6112062" y="3854431"/>
            <a:chExt cx="2556869" cy="2709822"/>
          </a:xfrm>
        </p:grpSpPr>
        <p:pic>
          <p:nvPicPr>
            <p:cNvPr id="18" name="Picture 4" descr="http://www.motoplanet.cz/uploads/image/chapajicisoudce2.jpg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2" r="2182"/>
            <a:stretch/>
          </p:blipFill>
          <p:spPr bwMode="auto">
            <a:xfrm>
              <a:off x="6112062" y="3854431"/>
              <a:ext cx="2556869" cy="2556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6300192" y="5733256"/>
              <a:ext cx="230864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b="1" dirty="0" smtClean="0">
                  <a:solidFill>
                    <a:srgbClr val="FFC000"/>
                  </a:solidFill>
                </a:rPr>
                <a:t>SOUDCE</a:t>
              </a:r>
              <a:endParaRPr lang="cs-CZ" sz="4800" b="1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1819757"/>
      </p:ext>
    </p:extLst>
  </p:cSld>
  <p:clrMapOvr>
    <a:masterClrMapping/>
  </p:clrMapOvr>
  <p:transition>
    <p:fad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4 vzory končí na souhlásku</a:t>
            </a:r>
            <a:endParaRPr lang="cs-CZ" dirty="0">
              <a:solidFill>
                <a:srgbClr val="002060"/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20" y="916245"/>
            <a:ext cx="2378831" cy="2693323"/>
            <a:chOff x="251520" y="916245"/>
            <a:chExt cx="2378831" cy="2693323"/>
          </a:xfrm>
        </p:grpSpPr>
        <p:pic>
          <p:nvPicPr>
            <p:cNvPr id="1029" name="Picture 5" descr="C:\Users\NTB3\AppData\Local\Microsoft\Windows\Temporary Internet Files\Content.IE5\ISXUNCFT\MP90028984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137" b="8457"/>
            <a:stretch/>
          </p:blipFill>
          <p:spPr bwMode="auto">
            <a:xfrm>
              <a:off x="251520" y="916245"/>
              <a:ext cx="2344189" cy="26933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ovéPole 2"/>
            <p:cNvSpPr txBox="1"/>
            <p:nvPr/>
          </p:nvSpPr>
          <p:spPr>
            <a:xfrm>
              <a:off x="1259633" y="2778571"/>
              <a:ext cx="13707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800" b="1" dirty="0" smtClean="0">
                  <a:solidFill>
                    <a:srgbClr val="002060"/>
                  </a:solidFill>
                </a:rPr>
                <a:t>PÁN</a:t>
              </a:r>
              <a:endParaRPr lang="cs-CZ" sz="48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2807218" y="911514"/>
            <a:ext cx="2698053" cy="2716523"/>
            <a:chOff x="2807218" y="911514"/>
            <a:chExt cx="2698053" cy="2716523"/>
          </a:xfrm>
        </p:grpSpPr>
        <p:pic>
          <p:nvPicPr>
            <p:cNvPr id="15" name="Picture 8" descr="http://www.zamky-hrady.eu/img/hrady/1247426946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82" r="11782"/>
            <a:stretch/>
          </p:blipFill>
          <p:spPr bwMode="auto">
            <a:xfrm>
              <a:off x="2807218" y="911514"/>
              <a:ext cx="2698053" cy="2698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ovéPole 3"/>
            <p:cNvSpPr txBox="1"/>
            <p:nvPr/>
          </p:nvSpPr>
          <p:spPr>
            <a:xfrm>
              <a:off x="2807218" y="2797040"/>
              <a:ext cx="168026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b="1" dirty="0" smtClean="0">
                  <a:solidFill>
                    <a:srgbClr val="FFFF00"/>
                  </a:solidFill>
                </a:rPr>
                <a:t>HRAD</a:t>
              </a:r>
              <a:endParaRPr lang="cs-CZ" sz="48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113604" y="3854431"/>
            <a:ext cx="2482105" cy="2698051"/>
            <a:chOff x="113604" y="3854431"/>
            <a:chExt cx="2482105" cy="2698051"/>
          </a:xfrm>
        </p:grpSpPr>
        <p:pic>
          <p:nvPicPr>
            <p:cNvPr id="1038" name="Picture 14" descr="http://images.wikia.com/ppc/images/8/83/Aragorn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2" r="362"/>
            <a:stretch/>
          </p:blipFill>
          <p:spPr bwMode="auto">
            <a:xfrm>
              <a:off x="113604" y="3854431"/>
              <a:ext cx="2482105" cy="2698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"/>
            <p:cNvSpPr txBox="1"/>
            <p:nvPr/>
          </p:nvSpPr>
          <p:spPr>
            <a:xfrm>
              <a:off x="113604" y="5721485"/>
              <a:ext cx="142058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b="1" dirty="0" smtClean="0">
                  <a:solidFill>
                    <a:srgbClr val="FF0000"/>
                  </a:solidFill>
                </a:rPr>
                <a:t>MUŽ</a:t>
              </a:r>
              <a:endParaRPr lang="cs-CZ" sz="4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2807217" y="3854429"/>
            <a:ext cx="2698053" cy="2703699"/>
            <a:chOff x="2807217" y="3854429"/>
            <a:chExt cx="2698053" cy="2703699"/>
          </a:xfrm>
        </p:grpSpPr>
        <p:pic>
          <p:nvPicPr>
            <p:cNvPr id="16" name="Picture 12" descr="http://img.mf.cz/844/630/hodinovy-stroj0002.jp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40" r="21194"/>
            <a:stretch/>
          </p:blipFill>
          <p:spPr bwMode="auto">
            <a:xfrm>
              <a:off x="2807217" y="3854429"/>
              <a:ext cx="2698053" cy="2698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ovéPole 5"/>
            <p:cNvSpPr txBox="1"/>
            <p:nvPr/>
          </p:nvSpPr>
          <p:spPr>
            <a:xfrm>
              <a:off x="2829990" y="5727131"/>
              <a:ext cx="172951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b="1" dirty="0" smtClean="0">
                  <a:solidFill>
                    <a:srgbClr val="08F813"/>
                  </a:solidFill>
                </a:rPr>
                <a:t>STROJ</a:t>
              </a:r>
              <a:endParaRPr lang="cs-CZ" sz="4800" b="1" dirty="0">
                <a:solidFill>
                  <a:srgbClr val="08F81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7728596"/>
      </p:ext>
    </p:extLst>
  </p:cSld>
  <p:clrMapOvr>
    <a:masterClrMapping/>
  </p:clrMapOvr>
  <p:transition>
    <p:fad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2 vzory končí na samohlásku</a:t>
            </a:r>
            <a:endParaRPr lang="cs-CZ" dirty="0">
              <a:solidFill>
                <a:srgbClr val="002060"/>
              </a:solidFill>
            </a:endParaRPr>
          </a:p>
        </p:txBody>
      </p:sp>
      <p:grpSp>
        <p:nvGrpSpPr>
          <p:cNvPr id="13" name="Skupina 12"/>
          <p:cNvGrpSpPr/>
          <p:nvPr/>
        </p:nvGrpSpPr>
        <p:grpSpPr>
          <a:xfrm>
            <a:off x="5940152" y="916245"/>
            <a:ext cx="2880320" cy="2734502"/>
            <a:chOff x="5940152" y="916245"/>
            <a:chExt cx="2880320" cy="2734502"/>
          </a:xfrm>
        </p:grpSpPr>
        <p:pic>
          <p:nvPicPr>
            <p:cNvPr id="17" name="Picture 2" descr="http://www.europarl.europa.eu/eplive/expert/photo/20100511PHT74489/pict_20100511PHT74489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667" b="16667"/>
            <a:stretch/>
          </p:blipFill>
          <p:spPr bwMode="auto">
            <a:xfrm>
              <a:off x="6084168" y="916245"/>
              <a:ext cx="2584763" cy="2584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ovéPole 6"/>
            <p:cNvSpPr txBox="1"/>
            <p:nvPr/>
          </p:nvSpPr>
          <p:spPr>
            <a:xfrm>
              <a:off x="5940152" y="2819750"/>
              <a:ext cx="28803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800" b="1" dirty="0" smtClean="0">
                  <a:solidFill>
                    <a:srgbClr val="FFC000"/>
                  </a:solidFill>
                </a:rPr>
                <a:t>PŘEDSEDA</a:t>
              </a:r>
              <a:endParaRPr lang="cs-CZ" sz="48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6112062" y="3854431"/>
            <a:ext cx="2556869" cy="2709822"/>
            <a:chOff x="6112062" y="3854431"/>
            <a:chExt cx="2556869" cy="2709822"/>
          </a:xfrm>
        </p:grpSpPr>
        <p:pic>
          <p:nvPicPr>
            <p:cNvPr id="18" name="Picture 4" descr="http://www.motoplanet.cz/uploads/image/chapajicisoudce2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2" r="2182"/>
            <a:stretch/>
          </p:blipFill>
          <p:spPr bwMode="auto">
            <a:xfrm>
              <a:off x="6112062" y="3854431"/>
              <a:ext cx="2556869" cy="2556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6300192" y="5733256"/>
              <a:ext cx="230864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b="1" dirty="0" smtClean="0">
                  <a:solidFill>
                    <a:srgbClr val="FFC000"/>
                  </a:solidFill>
                </a:rPr>
                <a:t>SOUDCE</a:t>
              </a:r>
              <a:endParaRPr lang="cs-CZ" sz="4800" b="1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9314410"/>
      </p:ext>
    </p:extLst>
  </p:cSld>
  <p:clrMapOvr>
    <a:masterClrMapping/>
  </p:clrMapOvr>
  <p:transition>
    <p:fad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PÁN A HRAD jsou vzory tvrdé</a:t>
            </a:r>
            <a:endParaRPr lang="cs-CZ" dirty="0">
              <a:solidFill>
                <a:srgbClr val="002060"/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20" y="916245"/>
            <a:ext cx="2378831" cy="2693323"/>
            <a:chOff x="251520" y="916245"/>
            <a:chExt cx="2378831" cy="2693323"/>
          </a:xfrm>
        </p:grpSpPr>
        <p:pic>
          <p:nvPicPr>
            <p:cNvPr id="1029" name="Picture 5" descr="C:\Users\NTB3\AppData\Local\Microsoft\Windows\Temporary Internet Files\Content.IE5\ISXUNCFT\MP90028984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137" b="8457"/>
            <a:stretch/>
          </p:blipFill>
          <p:spPr bwMode="auto">
            <a:xfrm>
              <a:off x="251520" y="916245"/>
              <a:ext cx="2344189" cy="26933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ovéPole 2"/>
            <p:cNvSpPr txBox="1"/>
            <p:nvPr/>
          </p:nvSpPr>
          <p:spPr>
            <a:xfrm>
              <a:off x="1259633" y="2778571"/>
              <a:ext cx="13707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800" b="1" dirty="0" smtClean="0">
                  <a:solidFill>
                    <a:srgbClr val="002060"/>
                  </a:solidFill>
                </a:rPr>
                <a:t>PÁN</a:t>
              </a:r>
              <a:endParaRPr lang="cs-CZ" sz="48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2807218" y="911514"/>
            <a:ext cx="2698053" cy="2716523"/>
            <a:chOff x="2807218" y="911514"/>
            <a:chExt cx="2698053" cy="2716523"/>
          </a:xfrm>
        </p:grpSpPr>
        <p:pic>
          <p:nvPicPr>
            <p:cNvPr id="15" name="Picture 8" descr="http://www.zamky-hrady.eu/img/hrady/1247426946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82" r="11782"/>
            <a:stretch/>
          </p:blipFill>
          <p:spPr bwMode="auto">
            <a:xfrm>
              <a:off x="2807218" y="911514"/>
              <a:ext cx="2698053" cy="2698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ovéPole 3"/>
            <p:cNvSpPr txBox="1"/>
            <p:nvPr/>
          </p:nvSpPr>
          <p:spPr>
            <a:xfrm>
              <a:off x="2807218" y="2797040"/>
              <a:ext cx="168026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b="1" dirty="0" smtClean="0">
                  <a:solidFill>
                    <a:srgbClr val="FFFF00"/>
                  </a:solidFill>
                </a:rPr>
                <a:t>HRAD</a:t>
              </a:r>
              <a:endParaRPr lang="cs-CZ" sz="48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5868144" y="911514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</a:rPr>
              <a:t>Končí na tvrdou, </a:t>
            </a:r>
          </a:p>
          <a:p>
            <a:r>
              <a:rPr lang="cs-CZ" sz="3600" dirty="0" smtClean="0">
                <a:solidFill>
                  <a:srgbClr val="002060"/>
                </a:solidFill>
              </a:rPr>
              <a:t>nebo obojetnou souhlásku</a:t>
            </a:r>
            <a:endParaRPr lang="cs-CZ" sz="3600" dirty="0">
              <a:solidFill>
                <a:srgbClr val="00206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63474" y="4293096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2060"/>
                </a:solidFill>
              </a:rPr>
              <a:t>1. pád - pán</a:t>
            </a:r>
          </a:p>
          <a:p>
            <a:r>
              <a:rPr lang="cs-CZ" sz="3200" dirty="0" smtClean="0">
                <a:solidFill>
                  <a:srgbClr val="002060"/>
                </a:solidFill>
              </a:rPr>
              <a:t>2. pád - pána</a:t>
            </a:r>
            <a:endParaRPr lang="cs-CZ" sz="3200" dirty="0">
              <a:solidFill>
                <a:srgbClr val="00206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984991" y="4293096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2060"/>
                </a:solidFill>
              </a:rPr>
              <a:t>1. pád - hrad</a:t>
            </a:r>
          </a:p>
          <a:p>
            <a:r>
              <a:rPr lang="cs-CZ" sz="3200" dirty="0" smtClean="0">
                <a:solidFill>
                  <a:srgbClr val="002060"/>
                </a:solidFill>
              </a:rPr>
              <a:t>2. pád - hradu</a:t>
            </a:r>
            <a:endParaRPr lang="cs-CZ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588305"/>
      </p:ext>
    </p:extLst>
  </p:cSld>
  <p:clrMapOvr>
    <a:masterClrMapping/>
  </p:clrMapOvr>
  <p:transition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MUŽ A STROJ jsou vzory měkké</a:t>
            </a:r>
            <a:endParaRPr lang="cs-CZ" dirty="0">
              <a:solidFill>
                <a:srgbClr val="002060"/>
              </a:solidFill>
            </a:endParaRPr>
          </a:p>
        </p:txBody>
      </p:sp>
      <p:grpSp>
        <p:nvGrpSpPr>
          <p:cNvPr id="11" name="Skupina 10"/>
          <p:cNvGrpSpPr/>
          <p:nvPr/>
        </p:nvGrpSpPr>
        <p:grpSpPr>
          <a:xfrm>
            <a:off x="113604" y="3854431"/>
            <a:ext cx="2482105" cy="2698051"/>
            <a:chOff x="113604" y="3854431"/>
            <a:chExt cx="2482105" cy="2698051"/>
          </a:xfrm>
        </p:grpSpPr>
        <p:pic>
          <p:nvPicPr>
            <p:cNvPr id="1038" name="Picture 14" descr="http://images.wikia.com/ppc/images/8/83/Aragorn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2" r="362"/>
            <a:stretch/>
          </p:blipFill>
          <p:spPr bwMode="auto">
            <a:xfrm>
              <a:off x="113604" y="3854431"/>
              <a:ext cx="2482105" cy="2698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"/>
            <p:cNvSpPr txBox="1"/>
            <p:nvPr/>
          </p:nvSpPr>
          <p:spPr>
            <a:xfrm>
              <a:off x="113604" y="5721485"/>
              <a:ext cx="142058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b="1" dirty="0" smtClean="0">
                  <a:solidFill>
                    <a:srgbClr val="FF0000"/>
                  </a:solidFill>
                </a:rPr>
                <a:t>MUŽ</a:t>
              </a:r>
              <a:endParaRPr lang="cs-CZ" sz="4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2807217" y="3854429"/>
            <a:ext cx="2698053" cy="2703699"/>
            <a:chOff x="2807217" y="3854429"/>
            <a:chExt cx="2698053" cy="2703699"/>
          </a:xfrm>
        </p:grpSpPr>
        <p:pic>
          <p:nvPicPr>
            <p:cNvPr id="16" name="Picture 12" descr="http://img.mf.cz/844/630/hodinovy-stroj0002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40" r="21194"/>
            <a:stretch/>
          </p:blipFill>
          <p:spPr bwMode="auto">
            <a:xfrm>
              <a:off x="2807217" y="3854429"/>
              <a:ext cx="2698053" cy="2698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ovéPole 5"/>
            <p:cNvSpPr txBox="1"/>
            <p:nvPr/>
          </p:nvSpPr>
          <p:spPr>
            <a:xfrm>
              <a:off x="2829990" y="5727131"/>
              <a:ext cx="172951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b="1" dirty="0" smtClean="0">
                  <a:solidFill>
                    <a:srgbClr val="08F813"/>
                  </a:solidFill>
                </a:rPr>
                <a:t>STROJ</a:t>
              </a:r>
              <a:endParaRPr lang="cs-CZ" sz="4800" b="1" dirty="0">
                <a:solidFill>
                  <a:srgbClr val="08F813"/>
                </a:solidFill>
              </a:endParaRPr>
            </a:p>
          </p:txBody>
        </p:sp>
      </p:grpSp>
      <p:sp>
        <p:nvSpPr>
          <p:cNvPr id="17" name="TextovéPole 16"/>
          <p:cNvSpPr txBox="1"/>
          <p:nvPr/>
        </p:nvSpPr>
        <p:spPr>
          <a:xfrm>
            <a:off x="5868144" y="3854429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</a:rPr>
              <a:t>Končí na měkkou, </a:t>
            </a:r>
          </a:p>
          <a:p>
            <a:r>
              <a:rPr lang="cs-CZ" sz="3600" dirty="0" smtClean="0">
                <a:solidFill>
                  <a:srgbClr val="002060"/>
                </a:solidFill>
              </a:rPr>
              <a:t>nebo obojetnou souhlásku</a:t>
            </a:r>
            <a:endParaRPr lang="cs-CZ" sz="3600" dirty="0">
              <a:solidFill>
                <a:srgbClr val="00206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63474" y="2060848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2060"/>
                </a:solidFill>
              </a:rPr>
              <a:t>1. pád - muž</a:t>
            </a:r>
          </a:p>
          <a:p>
            <a:r>
              <a:rPr lang="cs-CZ" sz="3200" dirty="0" smtClean="0">
                <a:solidFill>
                  <a:srgbClr val="002060"/>
                </a:solidFill>
              </a:rPr>
              <a:t>2. pád - muže</a:t>
            </a:r>
            <a:endParaRPr lang="cs-CZ" sz="3200" dirty="0">
              <a:solidFill>
                <a:srgbClr val="00206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921111" y="2060848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2060"/>
                </a:solidFill>
              </a:rPr>
              <a:t>1. pád - stroj</a:t>
            </a:r>
          </a:p>
          <a:p>
            <a:r>
              <a:rPr lang="cs-CZ" sz="3200" dirty="0" smtClean="0">
                <a:solidFill>
                  <a:srgbClr val="002060"/>
                </a:solidFill>
              </a:rPr>
              <a:t>2. pád - stroje</a:t>
            </a:r>
            <a:endParaRPr lang="cs-CZ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690280"/>
      </p:ext>
    </p:extLst>
  </p:cSld>
  <p:clrMapOvr>
    <a:masterClrMapping/>
  </p:clrMapOvr>
  <p:transition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251520" y="916245"/>
            <a:ext cx="2378831" cy="2693323"/>
            <a:chOff x="251520" y="916245"/>
            <a:chExt cx="2378831" cy="2693323"/>
          </a:xfrm>
        </p:grpSpPr>
        <p:pic>
          <p:nvPicPr>
            <p:cNvPr id="1029" name="Picture 5" descr="C:\Users\NTB3\AppData\Local\Microsoft\Windows\Temporary Internet Files\Content.IE5\ISXUNCFT\MP90028984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137" b="8457"/>
            <a:stretch/>
          </p:blipFill>
          <p:spPr bwMode="auto">
            <a:xfrm>
              <a:off x="251520" y="916245"/>
              <a:ext cx="2344189" cy="26933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ovéPole 2"/>
            <p:cNvSpPr txBox="1"/>
            <p:nvPr/>
          </p:nvSpPr>
          <p:spPr>
            <a:xfrm>
              <a:off x="1259633" y="2778571"/>
              <a:ext cx="13707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800" b="1" dirty="0" smtClean="0">
                  <a:solidFill>
                    <a:srgbClr val="002060"/>
                  </a:solidFill>
                </a:rPr>
                <a:t>PÁN</a:t>
              </a:r>
              <a:endParaRPr lang="cs-CZ" sz="48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113604" y="3854431"/>
            <a:ext cx="2482105" cy="2698051"/>
            <a:chOff x="113604" y="3854431"/>
            <a:chExt cx="2482105" cy="2698051"/>
          </a:xfrm>
        </p:grpSpPr>
        <p:pic>
          <p:nvPicPr>
            <p:cNvPr id="1038" name="Picture 14" descr="http://images.wikia.com/ppc/images/8/83/Aragorn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2" r="362"/>
            <a:stretch/>
          </p:blipFill>
          <p:spPr bwMode="auto">
            <a:xfrm>
              <a:off x="113604" y="3854431"/>
              <a:ext cx="2482105" cy="2698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"/>
            <p:cNvSpPr txBox="1"/>
            <p:nvPr/>
          </p:nvSpPr>
          <p:spPr>
            <a:xfrm>
              <a:off x="113604" y="5721485"/>
              <a:ext cx="142058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b="1" dirty="0" smtClean="0">
                  <a:solidFill>
                    <a:srgbClr val="FF0000"/>
                  </a:solidFill>
                </a:rPr>
                <a:t>MUŽ</a:t>
              </a:r>
              <a:endParaRPr lang="cs-CZ" sz="4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TextovéPole 16"/>
          <p:cNvSpPr txBox="1"/>
          <p:nvPr/>
        </p:nvSpPr>
        <p:spPr>
          <a:xfrm>
            <a:off x="5895033" y="1578242"/>
            <a:ext cx="27363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002060"/>
                </a:solidFill>
              </a:rPr>
              <a:t>Tvar 1. a 4. pádu se</a:t>
            </a:r>
            <a:r>
              <a:rPr lang="cs-CZ" sz="3600" dirty="0"/>
              <a:t> </a:t>
            </a:r>
            <a:r>
              <a:rPr lang="cs-CZ" sz="3600" dirty="0">
                <a:solidFill>
                  <a:srgbClr val="FF0000"/>
                </a:solidFill>
              </a:rPr>
              <a:t>liší.</a:t>
            </a:r>
          </a:p>
          <a:p>
            <a:endParaRPr lang="cs-CZ" sz="3600" dirty="0" smtClean="0">
              <a:solidFill>
                <a:srgbClr val="002060"/>
              </a:solidFill>
            </a:endParaRPr>
          </a:p>
          <a:p>
            <a:endParaRPr lang="cs-CZ" sz="3600" dirty="0">
              <a:solidFill>
                <a:srgbClr val="002060"/>
              </a:solidFill>
            </a:endParaRPr>
          </a:p>
          <a:p>
            <a:endParaRPr lang="cs-CZ" sz="3600" dirty="0" smtClean="0">
              <a:solidFill>
                <a:srgbClr val="002060"/>
              </a:solidFill>
            </a:endParaRPr>
          </a:p>
          <a:p>
            <a:r>
              <a:rPr lang="cs-CZ" sz="3600" dirty="0" smtClean="0">
                <a:solidFill>
                  <a:srgbClr val="002060"/>
                </a:solidFill>
              </a:rPr>
              <a:t>Pán a muž jsou vzory </a:t>
            </a:r>
            <a:r>
              <a:rPr lang="cs-CZ" sz="3600" dirty="0" smtClean="0">
                <a:solidFill>
                  <a:srgbClr val="FF0000"/>
                </a:solidFill>
              </a:rPr>
              <a:t>životné</a:t>
            </a:r>
          </a:p>
          <a:p>
            <a:endParaRPr lang="cs-CZ" sz="3600" dirty="0"/>
          </a:p>
          <a:p>
            <a:endParaRPr lang="cs-CZ" sz="3600" dirty="0" smtClean="0">
              <a:solidFill>
                <a:srgbClr val="002060"/>
              </a:solidFill>
            </a:endParaRPr>
          </a:p>
        </p:txBody>
      </p:sp>
      <p:grpSp>
        <p:nvGrpSpPr>
          <p:cNvPr id="14" name="Skupina 13"/>
          <p:cNvGrpSpPr/>
          <p:nvPr/>
        </p:nvGrpSpPr>
        <p:grpSpPr>
          <a:xfrm>
            <a:off x="2948212" y="2778571"/>
            <a:ext cx="2736304" cy="1569660"/>
            <a:chOff x="5868144" y="4725144"/>
            <a:chExt cx="2736304" cy="1569660"/>
          </a:xfrm>
        </p:grpSpPr>
        <p:sp>
          <p:nvSpPr>
            <p:cNvPr id="13" name="Zaoblený obdélník 12"/>
            <p:cNvSpPr/>
            <p:nvPr/>
          </p:nvSpPr>
          <p:spPr>
            <a:xfrm>
              <a:off x="5868144" y="4725144"/>
              <a:ext cx="2448272" cy="156966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5868144" y="4725144"/>
              <a:ext cx="273630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 smtClean="0">
                  <a:solidFill>
                    <a:srgbClr val="C00000"/>
                  </a:solidFill>
                </a:rPr>
                <a:t>Pozor, životné nemusí být živé!</a:t>
              </a:r>
              <a:endParaRPr lang="cs-CZ" sz="3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2915816" y="1542456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2060"/>
                </a:solidFill>
              </a:rPr>
              <a:t>1. pád - pán</a:t>
            </a:r>
          </a:p>
          <a:p>
            <a:r>
              <a:rPr lang="cs-CZ" sz="3200" dirty="0" smtClean="0">
                <a:solidFill>
                  <a:srgbClr val="002060"/>
                </a:solidFill>
              </a:rPr>
              <a:t>4. pád - pána</a:t>
            </a:r>
            <a:endParaRPr lang="cs-CZ" sz="3200" dirty="0">
              <a:solidFill>
                <a:srgbClr val="00206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915816" y="4432756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2060"/>
                </a:solidFill>
              </a:rPr>
              <a:t>1. pád - muž</a:t>
            </a:r>
          </a:p>
          <a:p>
            <a:r>
              <a:rPr lang="cs-CZ" sz="3200" dirty="0" smtClean="0">
                <a:solidFill>
                  <a:srgbClr val="002060"/>
                </a:solidFill>
              </a:rPr>
              <a:t>4. pád - muže</a:t>
            </a:r>
            <a:endParaRPr lang="cs-CZ" sz="3200" dirty="0">
              <a:solidFill>
                <a:srgbClr val="002060"/>
              </a:solidFill>
            </a:endParaRPr>
          </a:p>
        </p:txBody>
      </p:sp>
      <p:sp>
        <p:nvSpPr>
          <p:cNvPr id="19" name="Šipka dolů 18"/>
          <p:cNvSpPr/>
          <p:nvPr/>
        </p:nvSpPr>
        <p:spPr>
          <a:xfrm>
            <a:off x="6588224" y="3112923"/>
            <a:ext cx="864096" cy="1100122"/>
          </a:xfrm>
          <a:prstGeom prst="down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570785"/>
      </p:ext>
    </p:extLst>
  </p:cSld>
  <p:clrMapOvr>
    <a:masterClrMapping/>
  </p:clrMapOvr>
  <p:transition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375</TotalTime>
  <Words>432</Words>
  <Application>Microsoft Office PowerPoint</Application>
  <PresentationFormat>Předvádění na obrazovce (4:3)</PresentationFormat>
  <Paragraphs>88</Paragraphs>
  <Slides>14</Slides>
  <Notes>1</Notes>
  <HiddenSlides>2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Prezentace aplikace PowerPoint</vt:lpstr>
      <vt:lpstr>Prezentace aplikace PowerPoint</vt:lpstr>
      <vt:lpstr>Vzory podstatných jmen rodu mužského</vt:lpstr>
      <vt:lpstr>V rodu mužském na nás čeká 6 vzorů:</vt:lpstr>
      <vt:lpstr>4 vzory končí na souhlásku</vt:lpstr>
      <vt:lpstr>2 vzory končí na samohlásku</vt:lpstr>
      <vt:lpstr>PÁN A HRAD jsou vzory tvrdé</vt:lpstr>
      <vt:lpstr>MUŽ A STROJ jsou vzory měkké</vt:lpstr>
      <vt:lpstr>Prezentace aplikace PowerPoint</vt:lpstr>
      <vt:lpstr>Prezentace aplikace PowerPoint</vt:lpstr>
      <vt:lpstr>2 vzory končí na samohlásku</vt:lpstr>
      <vt:lpstr>Citace</vt:lpstr>
      <vt:lpstr>Prezentace aplikace PowerPoint</vt:lpstr>
      <vt:lpstr>V rodu mužském na nás čeká 6 vzorů: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Dočkalová Jana</dc:creator>
  <cp:lastModifiedBy>NTB3</cp:lastModifiedBy>
  <cp:revision>47</cp:revision>
  <dcterms:created xsi:type="dcterms:W3CDTF">2011-10-18T13:52:16Z</dcterms:created>
  <dcterms:modified xsi:type="dcterms:W3CDTF">2012-06-26T19:40:47Z</dcterms:modified>
</cp:coreProperties>
</file>