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6456E-1C9F-4F9A-B1BE-EE21DA6FC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B05D9A-371E-470F-8345-856BA800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EA876-59DB-45F4-BE11-46729CD2C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8C23-AE2D-475C-996C-34A95D6D83A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D59C2-BDEB-480F-B28D-1D5EBF79E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725CB-838A-4052-837E-0367B3480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BA4E-2785-4E77-8916-2F1F1218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14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29E6D-181A-4E69-AD42-CDB90CEB1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3C2227-5B69-4144-9FB4-6BD0332EA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D89C9-1E03-4762-9436-E0CC4B43A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8C23-AE2D-475C-996C-34A95D6D83A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18528-F638-4382-9EF4-E832EDA52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673C-F3D6-4E8B-A388-2B3BC963D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BA4E-2785-4E77-8916-2F1F1218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9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BDE27-602C-4D8E-A6BB-D0D675690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9E3B2D-3D09-45B6-9FEB-FBD89E907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024E4-1FA8-4CCC-80E0-05F363B92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8C23-AE2D-475C-996C-34A95D6D83A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125DC-6741-4006-AEB8-FAE163AD8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43C7E-B6F3-458B-9D84-C3140BC7C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BA4E-2785-4E77-8916-2F1F1218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9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90DF5-9055-4214-8DF0-AA8D16B39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57831-89BC-4133-B38A-4D4FC3C24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C0F45-7155-463D-A496-F638274DF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8C23-AE2D-475C-996C-34A95D6D83A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1D9D8-CF82-41F4-985A-F36D9B430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C21E9-8C7D-4BDF-8113-6A03D46D7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BA4E-2785-4E77-8916-2F1F1218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1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B1F-2D7E-4133-98EC-A881F8F09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B54A4-EC19-41E4-BBAE-673C2D305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099F2-4187-4513-9691-3F0C71F61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8C23-AE2D-475C-996C-34A95D6D83A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E0148-E988-442C-A3A2-FA62D0686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95501-9D10-48E9-82A3-D8AE37334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BA4E-2785-4E77-8916-2F1F1218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42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21FBF-DB29-4825-8BEB-64CB9A2CD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FD238-0A3D-4692-9ACC-5A60C7CC6E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6FDBF1-1083-49F4-AE92-AC7FAAB98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1E995-C853-4E3A-8B9F-D1E33F70C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8C23-AE2D-475C-996C-34A95D6D83A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5D590-8DC7-462F-AE97-8E3C6ABB5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994155-3220-4D76-83E3-2426F1A5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BA4E-2785-4E77-8916-2F1F1218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9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DD6D3-D230-4385-B340-0FC91075D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CCB3F-68B2-4D02-A3E0-EF523A900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F47788-C98C-44F0-8DCF-A28AF440B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442964-EBEC-400C-B23D-DEE9733C53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FD0424-826B-4CF3-9AB1-3E7F96D87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1E7E5B-B9C4-4D85-A901-5164CC6F3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8C23-AE2D-475C-996C-34A95D6D83A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01DC65-1CD9-4D20-944D-22792BBCB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8B4E57-E72A-4CE8-9970-265182904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BA4E-2785-4E77-8916-2F1F1218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8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681DC-9A75-47B7-8E25-E601BB52D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44F813-CC68-426C-9039-EACB72CE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8C23-AE2D-475C-996C-34A95D6D83A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DAFB33-994E-4B24-8994-4CC025556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9767D6-423A-4306-8EB7-258F4C99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BA4E-2785-4E77-8916-2F1F1218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73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1840ED-E77D-4435-B0A7-8AE57DF58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8C23-AE2D-475C-996C-34A95D6D83A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8E2AAA-4D13-4A21-AE29-6D61944EC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8661D-BE9C-47F9-B303-CAB3DA338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BA4E-2785-4E77-8916-2F1F1218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8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9CEC0-AA1E-4F22-8837-31BCF1EF1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C97F0-913E-44C4-A114-1415C5ED3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FAECF-A1D0-4F4E-871F-EF4CA9D2C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5715BB-24F4-46BE-B5A9-D76A2A363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8C23-AE2D-475C-996C-34A95D6D83A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8D907-C359-4F4A-92A4-D668984DC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0F9214-1EAD-4FAD-B83B-7C246681C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BA4E-2785-4E77-8916-2F1F1218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7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70F44-8F49-40F3-AFD2-F41419800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6502D1-0565-48E9-BFA0-553BA3D2E1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4E2E15-3336-480E-865F-707537E1F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501BED-8A13-4604-BB8C-6AFCF77B8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88C23-AE2D-475C-996C-34A95D6D83A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513F28-7B53-42DF-BB32-D3FEB0724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1CB11-642C-4A9C-B5A0-FDC8C443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BA4E-2785-4E77-8916-2F1F1218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0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DE680E-B2B5-4A79-974F-F82D6EB67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88477-53DF-4BCF-A721-D55572ECD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B14E4-4FAC-4796-AC75-F96E8B3C76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88C23-AE2D-475C-996C-34A95D6D83AC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CE59D-9455-4136-80FA-C9757F9F2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394B3-247C-4847-B752-0C7B76169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6BA4E-2785-4E77-8916-2F1F12187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mimeanglicky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hyperlink" Target="https://www.gamestolearnenglish.com/fast-vocab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mestolearnenglish.com/bubbles-english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cherlund.blogspot.com/2017/01/competency-based-education-saving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2914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ph12728rx" TargetMode="External"/><Relationship Id="rId2" Type="http://schemas.openxmlformats.org/officeDocument/2006/relationships/hyperlink" Target="mailto:mccollum@santoska.cz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B9E8E6-63B3-46AB-8839-4A5E42D23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-142875"/>
            <a:ext cx="10515600" cy="1325563"/>
          </a:xfrm>
        </p:spPr>
        <p:txBody>
          <a:bodyPr/>
          <a:lstStyle/>
          <a:p>
            <a:r>
              <a:rPr lang="cs-CZ" dirty="0"/>
              <a:t>5.B – </a:t>
            </a:r>
            <a:r>
              <a:rPr lang="cs-CZ" dirty="0" err="1"/>
              <a:t>English</a:t>
            </a:r>
            <a:r>
              <a:rPr lang="cs-CZ" dirty="0"/>
              <a:t> 14th – 17th </a:t>
            </a:r>
            <a:r>
              <a:rPr lang="cs-CZ" dirty="0" err="1"/>
              <a:t>April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9E3808-81E4-4EBD-9CDF-B9DD75BB2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00" y="10255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Milí žáci, tento týden budeme pokračovat v procvičování </a:t>
            </a:r>
            <a:r>
              <a:rPr lang="cs-CZ" dirty="0" err="1"/>
              <a:t>Present</a:t>
            </a:r>
            <a:r>
              <a:rPr lang="cs-CZ" dirty="0"/>
              <a:t> </a:t>
            </a:r>
            <a:r>
              <a:rPr lang="cs-CZ" dirty="0" err="1"/>
              <a:t>Simple</a:t>
            </a:r>
            <a:r>
              <a:rPr lang="cs-CZ" dirty="0"/>
              <a:t> – ještě se musíme naučit, jak se tvoří otázky. </a:t>
            </a:r>
          </a:p>
          <a:p>
            <a:pPr marL="0" indent="0">
              <a:buNone/>
            </a:pPr>
            <a:br>
              <a:rPr lang="cs-CZ" dirty="0"/>
            </a:br>
            <a:r>
              <a:rPr lang="cs-CZ" dirty="0">
                <a:solidFill>
                  <a:srgbClr val="00B050"/>
                </a:solidFill>
              </a:rPr>
              <a:t>Tento týden vyzkoušíme ONLINE hodinu, kdy budeme moct společně probrat co vám není jasné. Projděte si úkoly do pátku – důležitý je hlavně Úkol 3 – Tabulka na straně 5.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highlight>
                  <a:srgbClr val="FFFF00"/>
                </a:highlight>
              </a:rPr>
              <a:t>Jsem ráda, že si opakujete na </a:t>
            </a:r>
            <a:r>
              <a:rPr lang="cs-CZ" dirty="0">
                <a:highlight>
                  <a:srgbClr val="FFFF00"/>
                </a:highlight>
                <a:hlinkClick r:id="rId2"/>
              </a:rPr>
              <a:t>www.umimeanglicky.cz</a:t>
            </a:r>
            <a:endParaRPr lang="cs-CZ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cs-CZ" dirty="0">
                <a:highlight>
                  <a:srgbClr val="FFFF00"/>
                </a:highlight>
              </a:rPr>
              <a:t>Minulý týden domácí úkol zvládli: Bára, Viktor, Fedor, Emilka P. (třetí plus),Vincent, </a:t>
            </a:r>
            <a:r>
              <a:rPr lang="cs-CZ" dirty="0" err="1">
                <a:highlight>
                  <a:srgbClr val="FFFF00"/>
                </a:highlight>
              </a:rPr>
              <a:t>Miri</a:t>
            </a:r>
            <a:r>
              <a:rPr lang="cs-CZ" dirty="0">
                <a:highlight>
                  <a:srgbClr val="FFFF00"/>
                </a:highlight>
              </a:rPr>
              <a:t>, Emilka Š. (také třetí plus). Gratuluju!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244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2C3BF0-D46E-4C6D-9F7D-96438C8EB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1 – 4D </a:t>
            </a:r>
            <a:r>
              <a:rPr lang="cs-CZ" dirty="0" err="1"/>
              <a:t>Mickey</a:t>
            </a:r>
            <a:r>
              <a:rPr lang="cs-CZ" dirty="0"/>
              <a:t>, </a:t>
            </a:r>
            <a:r>
              <a:rPr lang="cs-CZ" dirty="0" err="1"/>
              <a:t>Milie</a:t>
            </a:r>
            <a:r>
              <a:rPr lang="cs-CZ" dirty="0"/>
              <a:t> and </a:t>
            </a:r>
            <a:r>
              <a:rPr lang="cs-CZ" dirty="0" err="1"/>
              <a:t>Mut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F9DE1B-6DE9-422F-87F2-85E50182C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know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sports</a:t>
            </a:r>
            <a:r>
              <a:rPr lang="cs-CZ" dirty="0"/>
              <a:t>? Zahraj si hru, klikni na </a:t>
            </a:r>
            <a:r>
              <a:rPr lang="cs-CZ" dirty="0" err="1"/>
              <a:t>Sports</a:t>
            </a:r>
            <a:r>
              <a:rPr lang="cs-CZ" dirty="0"/>
              <a:t>, v druhé řadě  </a:t>
            </a:r>
            <a:r>
              <a:rPr lang="en-US" dirty="0">
                <a:hlinkClick r:id="rId4"/>
              </a:rPr>
              <a:t>https://www.gamestolearnenglish.com/fast-vocab/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Učebnice strana 46 – Poslechni si a přečti si příběh. Přečti ho nahlas.</a:t>
            </a:r>
          </a:p>
          <a:p>
            <a:pPr marL="0" indent="0">
              <a:buNone/>
            </a:pPr>
            <a:r>
              <a:rPr lang="cs-CZ" dirty="0"/>
              <a:t>47/2 Jsou věty pravdivé (</a:t>
            </a:r>
            <a:r>
              <a:rPr lang="cs-CZ" dirty="0" err="1"/>
              <a:t>true</a:t>
            </a:r>
            <a:r>
              <a:rPr lang="cs-CZ" dirty="0"/>
              <a:t>), nepravdivé (</a:t>
            </a:r>
            <a:r>
              <a:rPr lang="cs-CZ" dirty="0" err="1"/>
              <a:t>false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nebo to z komiksu není jasné (</a:t>
            </a:r>
            <a:r>
              <a:rPr lang="cs-CZ" dirty="0" err="1"/>
              <a:t>doesn´t</a:t>
            </a:r>
            <a:r>
              <a:rPr lang="cs-CZ" dirty="0"/>
              <a:t> </a:t>
            </a:r>
            <a:r>
              <a:rPr lang="cs-CZ" dirty="0" err="1"/>
              <a:t>say</a:t>
            </a:r>
            <a:r>
              <a:rPr lang="cs-CZ" dirty="0"/>
              <a:t>)? </a:t>
            </a:r>
          </a:p>
          <a:p>
            <a:pPr marL="0" indent="0">
              <a:buNone/>
            </a:pPr>
            <a:br>
              <a:rPr lang="cs-CZ" dirty="0"/>
            </a:br>
            <a:r>
              <a:rPr lang="cs-CZ" b="1" dirty="0"/>
              <a:t>Zapiš do sešitu</a:t>
            </a:r>
          </a:p>
          <a:p>
            <a:pPr marL="0" indent="0">
              <a:buNone/>
            </a:pPr>
            <a:r>
              <a:rPr lang="cs-CZ" b="1" dirty="0"/>
              <a:t>Zapiš si také slovíčka </a:t>
            </a:r>
            <a:r>
              <a:rPr lang="cs-CZ" dirty="0"/>
              <a:t>4D </a:t>
            </a:r>
            <a:r>
              <a:rPr lang="cs-CZ" dirty="0" err="1"/>
              <a:t>Mickie</a:t>
            </a:r>
            <a:r>
              <a:rPr lang="cs-CZ" dirty="0"/>
              <a:t>, </a:t>
            </a:r>
            <a:r>
              <a:rPr lang="cs-CZ" dirty="0" err="1"/>
              <a:t>Millie</a:t>
            </a:r>
            <a:r>
              <a:rPr lang="cs-CZ" dirty="0"/>
              <a:t> and </a:t>
            </a:r>
            <a:r>
              <a:rPr lang="cs-CZ" dirty="0" err="1"/>
              <a:t>Mut</a:t>
            </a:r>
            <a:r>
              <a:rPr lang="cs-CZ" dirty="0"/>
              <a:t> (pracovní sešit str. 83)</a:t>
            </a:r>
            <a:br>
              <a:rPr lang="cs-CZ" dirty="0"/>
            </a:br>
            <a:endParaRPr lang="en-US" dirty="0"/>
          </a:p>
        </p:txBody>
      </p:sp>
      <p:pic>
        <p:nvPicPr>
          <p:cNvPr id="6" name="34-Comprehension Ex 1b">
            <a:hlinkClick r:id="" action="ppaction://media"/>
            <a:extLst>
              <a:ext uri="{FF2B5EF4-FFF2-40B4-BE49-F238E27FC236}">
                <a16:creationId xmlns:a16="http://schemas.microsoft.com/office/drawing/2014/main" id="{2B6EC832-A915-4280-8C74-EC801B4F8B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66200" y="36290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1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CBD688-815F-49E9-9FDB-4BF5C596E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2 – </a:t>
            </a:r>
            <a:r>
              <a:rPr lang="cs-CZ" dirty="0" err="1"/>
              <a:t>Present</a:t>
            </a:r>
            <a:r>
              <a:rPr lang="cs-CZ" dirty="0"/>
              <a:t> </a:t>
            </a:r>
            <a:r>
              <a:rPr lang="cs-CZ" dirty="0" err="1"/>
              <a:t>Simple</a:t>
            </a:r>
            <a:r>
              <a:rPr lang="cs-CZ" dirty="0"/>
              <a:t> - opakování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4ECA7D-BEDD-4C31-A50B-4AFD5FC4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700"/>
            <a:ext cx="10972800" cy="46402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Zopakujeme si nejdřív tvoření kladných a záporných vět. </a:t>
            </a:r>
          </a:p>
          <a:p>
            <a:pPr marL="0" indent="0">
              <a:buNone/>
            </a:pPr>
            <a:r>
              <a:rPr lang="cs-CZ" dirty="0"/>
              <a:t>Zkuste tuhle hru </a:t>
            </a:r>
            <a:r>
              <a:rPr lang="en-US" dirty="0">
                <a:hlinkClick r:id="rId2"/>
              </a:rPr>
              <a:t>https://www.gamestolearnenglish.com/bubbles-english/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Podle obrázku budete tvořit věty – klikněte na slova ve správném pořadí. V druhé řadě si vyberte </a:t>
            </a:r>
            <a:r>
              <a:rPr lang="cs-CZ" b="1" dirty="0" err="1"/>
              <a:t>Have</a:t>
            </a:r>
            <a:r>
              <a:rPr lang="cs-CZ" b="1" dirty="0"/>
              <a:t>/has </a:t>
            </a:r>
            <a:r>
              <a:rPr lang="cs-CZ" dirty="0"/>
              <a:t>a potom </a:t>
            </a:r>
            <a:r>
              <a:rPr lang="cs-CZ" b="1" dirty="0" err="1"/>
              <a:t>Likes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Připomínám: </a:t>
            </a:r>
            <a:r>
              <a:rPr lang="cs-CZ" dirty="0">
                <a:solidFill>
                  <a:srgbClr val="FF0000"/>
                </a:solidFill>
              </a:rPr>
              <a:t>He </a:t>
            </a:r>
            <a:r>
              <a:rPr lang="cs-CZ" u="sng" dirty="0">
                <a:solidFill>
                  <a:srgbClr val="FF0000"/>
                </a:solidFill>
              </a:rPr>
              <a:t>has</a:t>
            </a:r>
            <a:r>
              <a:rPr lang="cs-CZ" dirty="0">
                <a:solidFill>
                  <a:srgbClr val="FF0000"/>
                </a:solidFill>
              </a:rPr>
              <a:t> a piano </a:t>
            </a:r>
            <a:r>
              <a:rPr lang="cs-CZ" dirty="0" err="1">
                <a:solidFill>
                  <a:srgbClr val="FF0000"/>
                </a:solidFill>
              </a:rPr>
              <a:t>lesson</a:t>
            </a:r>
            <a:r>
              <a:rPr lang="cs-CZ" dirty="0">
                <a:solidFill>
                  <a:srgbClr val="FF0000"/>
                </a:solidFill>
              </a:rPr>
              <a:t>. He </a:t>
            </a:r>
            <a:r>
              <a:rPr lang="cs-CZ" u="sng" dirty="0" err="1">
                <a:solidFill>
                  <a:srgbClr val="FF0000"/>
                </a:solidFill>
              </a:rPr>
              <a:t>doesn´t</a:t>
            </a:r>
            <a:r>
              <a:rPr lang="cs-CZ" u="sng" dirty="0">
                <a:solidFill>
                  <a:srgbClr val="FF0000"/>
                </a:solidFill>
              </a:rPr>
              <a:t> </a:t>
            </a:r>
            <a:r>
              <a:rPr lang="cs-CZ" u="sng" dirty="0" err="1">
                <a:solidFill>
                  <a:srgbClr val="FF0000"/>
                </a:solidFill>
              </a:rPr>
              <a:t>have</a:t>
            </a:r>
            <a:r>
              <a:rPr lang="cs-CZ" u="sng" dirty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a </a:t>
            </a:r>
            <a:r>
              <a:rPr lang="cs-CZ" dirty="0" err="1">
                <a:solidFill>
                  <a:srgbClr val="FF0000"/>
                </a:solidFill>
              </a:rPr>
              <a:t>guitar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lesson</a:t>
            </a:r>
            <a:r>
              <a:rPr lang="cs-CZ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		  </a:t>
            </a:r>
            <a:r>
              <a:rPr lang="cs-CZ" dirty="0">
                <a:solidFill>
                  <a:srgbClr val="FF0000"/>
                </a:solidFill>
              </a:rPr>
              <a:t>They </a:t>
            </a:r>
            <a:r>
              <a:rPr lang="cs-CZ" dirty="0" err="1">
                <a:solidFill>
                  <a:srgbClr val="FF0000"/>
                </a:solidFill>
              </a:rPr>
              <a:t>have</a:t>
            </a:r>
            <a:r>
              <a:rPr lang="cs-CZ" dirty="0">
                <a:solidFill>
                  <a:srgbClr val="FF0000"/>
                </a:solidFill>
              </a:rPr>
              <a:t> lunch </a:t>
            </a:r>
            <a:r>
              <a:rPr lang="cs-CZ" dirty="0" err="1">
                <a:solidFill>
                  <a:srgbClr val="FF0000"/>
                </a:solidFill>
              </a:rPr>
              <a:t>at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school</a:t>
            </a:r>
            <a:r>
              <a:rPr lang="cs-CZ" dirty="0">
                <a:solidFill>
                  <a:srgbClr val="FF0000"/>
                </a:solidFill>
              </a:rPr>
              <a:t>. They </a:t>
            </a:r>
            <a:r>
              <a:rPr lang="cs-CZ" dirty="0" err="1">
                <a:solidFill>
                  <a:srgbClr val="FF0000"/>
                </a:solidFill>
              </a:rPr>
              <a:t>don´t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have</a:t>
            </a:r>
            <a:r>
              <a:rPr lang="cs-CZ" dirty="0">
                <a:solidFill>
                  <a:srgbClr val="FF0000"/>
                </a:solidFill>
              </a:rPr>
              <a:t> lunch </a:t>
            </a:r>
            <a:r>
              <a:rPr lang="cs-CZ" dirty="0" err="1">
                <a:solidFill>
                  <a:srgbClr val="FF0000"/>
                </a:solidFill>
              </a:rPr>
              <a:t>at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school</a:t>
            </a:r>
            <a:r>
              <a:rPr lang="cs-CZ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/>
              <a:t>Koho to bavilo, může si ještě zopakovat </a:t>
            </a:r>
            <a:r>
              <a:rPr lang="cs-CZ" dirty="0" err="1"/>
              <a:t>Is</a:t>
            </a:r>
            <a:r>
              <a:rPr lang="cs-CZ" dirty="0"/>
              <a:t>/Are ve třetí řadě.</a:t>
            </a:r>
          </a:p>
        </p:txBody>
      </p:sp>
    </p:spTree>
    <p:extLst>
      <p:ext uri="{BB962C8B-B14F-4D97-AF65-F5344CB8AC3E}">
        <p14:creationId xmlns:p14="http://schemas.microsoft.com/office/powerpoint/2010/main" val="2420456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17C15-4C53-4BA4-926D-0AEE2D8E4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sešit str. 38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76555-0B5B-439F-8EB7-B1051588D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500"/>
            <a:ext cx="10515600" cy="47164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Strana 38/1</a:t>
            </a:r>
          </a:p>
          <a:p>
            <a:pPr marL="0" indent="0">
              <a:buNone/>
            </a:pPr>
            <a:r>
              <a:rPr lang="cs-CZ" dirty="0"/>
              <a:t>Vyplňte o sobě podle pravdy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38/2 Křížovka (podle obrázků, pozor na </a:t>
            </a:r>
            <a:r>
              <a:rPr lang="cs-CZ" dirty="0" err="1"/>
              <a:t>Across</a:t>
            </a:r>
            <a:r>
              <a:rPr lang="cs-CZ" dirty="0"/>
              <a:t> a Down)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D6C30D-8D04-4569-8095-4E2596C6A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49657" y="3610118"/>
            <a:ext cx="3251743" cy="256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08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1BEA8-BF19-4C78-AA4C-1D332990A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232568"/>
            <a:ext cx="10515600" cy="1325563"/>
          </a:xfrm>
        </p:spPr>
        <p:txBody>
          <a:bodyPr/>
          <a:lstStyle/>
          <a:p>
            <a:r>
              <a:rPr lang="cs-CZ" dirty="0"/>
              <a:t>Úkol 3 – </a:t>
            </a:r>
            <a:r>
              <a:rPr lang="cs-CZ" dirty="0" err="1"/>
              <a:t>Present</a:t>
            </a:r>
            <a:r>
              <a:rPr lang="cs-CZ" dirty="0"/>
              <a:t> </a:t>
            </a:r>
            <a:r>
              <a:rPr lang="cs-CZ" dirty="0" err="1"/>
              <a:t>Simple</a:t>
            </a:r>
            <a:r>
              <a:rPr lang="cs-CZ" dirty="0"/>
              <a:t> - Otázky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07D67-6BD3-472D-9B4E-27FF9C84C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69962"/>
            <a:ext cx="10261600" cy="4918075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/>
              <a:t>Jak tvoříme otázky v přítomném čase?</a:t>
            </a:r>
          </a:p>
          <a:p>
            <a:pPr marL="0" indent="0">
              <a:buNone/>
            </a:pPr>
            <a:r>
              <a:rPr lang="cs-CZ" sz="2000" dirty="0"/>
              <a:t>Zase nám musí přijít na pomoc slovíčka  </a:t>
            </a:r>
            <a:r>
              <a:rPr lang="cs-CZ" sz="2000" b="1" dirty="0"/>
              <a:t>DO</a:t>
            </a:r>
            <a:r>
              <a:rPr lang="cs-CZ" sz="2000" dirty="0"/>
              <a:t> (I, </a:t>
            </a:r>
            <a:r>
              <a:rPr lang="cs-CZ" sz="2000" dirty="0" err="1"/>
              <a:t>you</a:t>
            </a:r>
            <a:r>
              <a:rPr lang="cs-CZ" sz="2000" dirty="0"/>
              <a:t>, </a:t>
            </a:r>
            <a:r>
              <a:rPr lang="cs-CZ" sz="2000" dirty="0" err="1"/>
              <a:t>they</a:t>
            </a:r>
            <a:r>
              <a:rPr lang="cs-CZ" sz="2000" dirty="0"/>
              <a:t>, </a:t>
            </a:r>
            <a:r>
              <a:rPr lang="cs-CZ" sz="2000" dirty="0" err="1"/>
              <a:t>we</a:t>
            </a:r>
            <a:r>
              <a:rPr lang="cs-CZ" sz="2000" dirty="0"/>
              <a:t>) nebo </a:t>
            </a:r>
            <a:r>
              <a:rPr lang="cs-CZ" sz="2000" b="1" dirty="0"/>
              <a:t>DOES</a:t>
            </a:r>
            <a:r>
              <a:rPr lang="cs-CZ" sz="2000" dirty="0"/>
              <a:t> (he, </a:t>
            </a:r>
            <a:r>
              <a:rPr lang="cs-CZ" sz="2000" dirty="0" err="1"/>
              <a:t>she</a:t>
            </a:r>
            <a:r>
              <a:rPr lang="cs-CZ" sz="2000" dirty="0"/>
              <a:t>, </a:t>
            </a:r>
            <a:r>
              <a:rPr lang="cs-CZ" sz="2000" dirty="0" err="1"/>
              <a:t>it</a:t>
            </a:r>
            <a:r>
              <a:rPr lang="cs-CZ" sz="2000" dirty="0"/>
              <a:t>).</a:t>
            </a:r>
          </a:p>
          <a:p>
            <a:pPr marL="0" indent="0">
              <a:buNone/>
            </a:pPr>
            <a:r>
              <a:rPr lang="cs-CZ" sz="2000" b="1" dirty="0"/>
              <a:t>ZAPIŠ SI DO SEŠITU TABULKU</a:t>
            </a:r>
            <a:br>
              <a:rPr lang="cs-CZ" sz="2000" dirty="0"/>
            </a:br>
            <a:r>
              <a:rPr lang="cs-CZ" sz="2000" dirty="0"/>
              <a:t>YES/NO QUESTIONS - Když mi stačí odpověď ano nebo ne. Můžu buď odpovědět celou větou, nebo jen krátkou odpovědí, kterou se také naučíme.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B1A04C-774F-4397-9CF6-CED10AF92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916973" y="736283"/>
            <a:ext cx="1836877" cy="2006600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21CE399-5FEC-4A91-88E1-E7B6EE6BD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214274"/>
              </p:ext>
            </p:extLst>
          </p:nvPr>
        </p:nvGraphicFramePr>
        <p:xfrm>
          <a:off x="685800" y="2742883"/>
          <a:ext cx="11188700" cy="4058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7175">
                  <a:extLst>
                    <a:ext uri="{9D8B030D-6E8A-4147-A177-3AD203B41FA5}">
                      <a16:colId xmlns:a16="http://schemas.microsoft.com/office/drawing/2014/main" val="4235340317"/>
                    </a:ext>
                  </a:extLst>
                </a:gridCol>
                <a:gridCol w="2797175">
                  <a:extLst>
                    <a:ext uri="{9D8B030D-6E8A-4147-A177-3AD203B41FA5}">
                      <a16:colId xmlns:a16="http://schemas.microsoft.com/office/drawing/2014/main" val="3706077714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3284152342"/>
                    </a:ext>
                  </a:extLst>
                </a:gridCol>
                <a:gridCol w="3289300">
                  <a:extLst>
                    <a:ext uri="{9D8B030D-6E8A-4147-A177-3AD203B41FA5}">
                      <a16:colId xmlns:a16="http://schemas.microsoft.com/office/drawing/2014/main" val="6836594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Do/</a:t>
                      </a:r>
                      <a:r>
                        <a:rPr lang="cs-CZ" dirty="0" err="1"/>
                        <a:t>does</a:t>
                      </a:r>
                      <a:r>
                        <a:rPr lang="cs-CZ" dirty="0"/>
                        <a:t> jako pomocník jde první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potom je podmět  (KDO, CO) (</a:t>
                      </a:r>
                      <a:r>
                        <a:rPr lang="cs-CZ" dirty="0" err="1"/>
                        <a:t>zájemno</a:t>
                      </a:r>
                      <a:r>
                        <a:rPr lang="cs-CZ" dirty="0"/>
                        <a:t>, nebo třeba: </a:t>
                      </a:r>
                      <a:r>
                        <a:rPr lang="cs-CZ" dirty="0" err="1"/>
                        <a:t>your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parents</a:t>
                      </a:r>
                      <a:r>
                        <a:rPr lang="cs-CZ" dirty="0"/>
                        <a:t>, his </a:t>
                      </a:r>
                      <a:r>
                        <a:rPr lang="cs-CZ" dirty="0" err="1"/>
                        <a:t>friend</a:t>
                      </a:r>
                      <a:r>
                        <a:rPr lang="cs-CZ" dirty="0"/>
                        <a:t> …)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 nakonec sloveso + další informace na které se ptám + otazník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Krátká odpověď – vždy TŘI slova (první YES/NO, potom ZÁJMENO a nakonec DO/DOES nebo DON´T/DOESN´T (jestli DO/DOES mi napoví otázka)</a:t>
                      </a:r>
                      <a:endParaRPr lang="en-US" dirty="0"/>
                    </a:p>
                  </a:txBody>
                  <a:tcPr>
                    <a:lnB w="381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969767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cs-CZ" dirty="0"/>
                        <a:t>Do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</a:t>
                      </a:r>
                      <a:endParaRPr lang="en-US" dirty="0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endParaRPr lang="cs-CZ" dirty="0"/>
                    </a:p>
                    <a:p>
                      <a:r>
                        <a:rPr lang="cs-CZ" dirty="0"/>
                        <a:t>play </a:t>
                      </a:r>
                      <a:r>
                        <a:rPr lang="cs-CZ" dirty="0" err="1"/>
                        <a:t>tennis</a:t>
                      </a:r>
                      <a:r>
                        <a:rPr lang="cs-CZ" dirty="0"/>
                        <a:t>?</a:t>
                      </a:r>
                    </a:p>
                    <a:p>
                      <a:endParaRPr lang="cs-CZ" dirty="0"/>
                    </a:p>
                    <a:p>
                      <a:r>
                        <a:rPr lang="cs-CZ" dirty="0"/>
                        <a:t>go to </a:t>
                      </a:r>
                      <a:r>
                        <a:rPr lang="cs-CZ" dirty="0" err="1"/>
                        <a:t>school</a:t>
                      </a:r>
                      <a:r>
                        <a:rPr lang="cs-CZ" dirty="0"/>
                        <a:t>?</a:t>
                      </a:r>
                    </a:p>
                    <a:p>
                      <a:endParaRPr lang="cs-CZ" dirty="0"/>
                    </a:p>
                    <a:p>
                      <a:r>
                        <a:rPr lang="cs-CZ" dirty="0" err="1"/>
                        <a:t>get</a:t>
                      </a:r>
                      <a:r>
                        <a:rPr lang="cs-CZ" dirty="0"/>
                        <a:t> up </a:t>
                      </a:r>
                      <a:r>
                        <a:rPr lang="cs-CZ" dirty="0" err="1"/>
                        <a:t>at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six</a:t>
                      </a:r>
                      <a:r>
                        <a:rPr lang="cs-CZ" dirty="0"/>
                        <a:t>?</a:t>
                      </a:r>
                    </a:p>
                    <a:p>
                      <a:endParaRPr lang="cs-CZ" dirty="0"/>
                    </a:p>
                    <a:p>
                      <a:r>
                        <a:rPr lang="cs-CZ" dirty="0" err="1"/>
                        <a:t>have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breakfast</a:t>
                      </a:r>
                      <a:r>
                        <a:rPr lang="cs-CZ" dirty="0"/>
                        <a:t>?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r>
                        <a:rPr lang="cs-CZ" sz="1600" dirty="0" err="1"/>
                        <a:t>Yes</a:t>
                      </a:r>
                      <a:r>
                        <a:rPr lang="cs-CZ" sz="1600" dirty="0"/>
                        <a:t>, I do. / No, I </a:t>
                      </a:r>
                      <a:r>
                        <a:rPr lang="cs-CZ" sz="1600" dirty="0" err="1"/>
                        <a:t>don´t</a:t>
                      </a:r>
                      <a:r>
                        <a:rPr lang="cs-CZ" sz="1600" dirty="0"/>
                        <a:t>.</a:t>
                      </a:r>
                      <a:br>
                        <a:rPr lang="cs-CZ" sz="1600" dirty="0"/>
                      </a:br>
                      <a:r>
                        <a:rPr lang="cs-CZ" sz="1600" dirty="0" err="1"/>
                        <a:t>Yes</a:t>
                      </a:r>
                      <a:r>
                        <a:rPr lang="cs-CZ" sz="1600" dirty="0"/>
                        <a:t>, I do. / No, I </a:t>
                      </a:r>
                      <a:r>
                        <a:rPr lang="cs-CZ" sz="1600" dirty="0" err="1"/>
                        <a:t>don´t</a:t>
                      </a:r>
                      <a:r>
                        <a:rPr lang="cs-CZ" sz="1600" dirty="0"/>
                        <a:t>.</a:t>
                      </a:r>
                      <a:br>
                        <a:rPr lang="cs-CZ" sz="1600" dirty="0"/>
                      </a:br>
                      <a:br>
                        <a:rPr lang="cs-CZ" sz="1600" dirty="0"/>
                      </a:br>
                      <a:r>
                        <a:rPr lang="cs-CZ" sz="1600" dirty="0" err="1"/>
                        <a:t>Yes</a:t>
                      </a:r>
                      <a:r>
                        <a:rPr lang="cs-CZ" sz="1600" dirty="0"/>
                        <a:t>, </a:t>
                      </a:r>
                      <a:r>
                        <a:rPr lang="cs-CZ" sz="1600" dirty="0" err="1"/>
                        <a:t>we</a:t>
                      </a:r>
                      <a:r>
                        <a:rPr lang="cs-CZ" sz="1600" dirty="0"/>
                        <a:t> do. / No, </a:t>
                      </a:r>
                      <a:r>
                        <a:rPr lang="cs-CZ" sz="1600" dirty="0" err="1"/>
                        <a:t>we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don´t</a:t>
                      </a:r>
                      <a:r>
                        <a:rPr lang="cs-CZ" sz="1600" dirty="0"/>
                        <a:t>.</a:t>
                      </a:r>
                    </a:p>
                    <a:p>
                      <a:r>
                        <a:rPr lang="cs-CZ" sz="1600" dirty="0" err="1"/>
                        <a:t>Yes</a:t>
                      </a:r>
                      <a:r>
                        <a:rPr lang="cs-CZ" sz="1600" dirty="0"/>
                        <a:t>, </a:t>
                      </a:r>
                      <a:r>
                        <a:rPr lang="cs-CZ" sz="1600" dirty="0" err="1"/>
                        <a:t>they</a:t>
                      </a:r>
                      <a:r>
                        <a:rPr lang="cs-CZ" sz="1600" dirty="0"/>
                        <a:t> do. / No, </a:t>
                      </a:r>
                      <a:r>
                        <a:rPr lang="cs-CZ" sz="1600" dirty="0" err="1"/>
                        <a:t>they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don´t</a:t>
                      </a:r>
                      <a:r>
                        <a:rPr lang="cs-CZ" sz="1600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54357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you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63129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We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30266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they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484389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cs-CZ" dirty="0" err="1"/>
                        <a:t>Does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he 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cs-CZ" sz="1600" dirty="0" err="1"/>
                        <a:t>Yes</a:t>
                      </a:r>
                      <a:r>
                        <a:rPr lang="cs-CZ" sz="1600" dirty="0"/>
                        <a:t>, he </a:t>
                      </a:r>
                      <a:r>
                        <a:rPr lang="cs-CZ" sz="1600" dirty="0" err="1"/>
                        <a:t>does</a:t>
                      </a:r>
                      <a:r>
                        <a:rPr lang="cs-CZ" sz="1600" dirty="0"/>
                        <a:t>. / No, he </a:t>
                      </a:r>
                      <a:r>
                        <a:rPr lang="cs-CZ" sz="1600" dirty="0" err="1"/>
                        <a:t>doesn´t</a:t>
                      </a:r>
                      <a:r>
                        <a:rPr lang="cs-CZ" sz="1600" dirty="0"/>
                        <a:t>.</a:t>
                      </a:r>
                      <a:br>
                        <a:rPr lang="cs-CZ" sz="1600" dirty="0"/>
                      </a:br>
                      <a:r>
                        <a:rPr lang="cs-CZ" sz="1600" dirty="0" err="1"/>
                        <a:t>Yes</a:t>
                      </a:r>
                      <a:r>
                        <a:rPr lang="cs-CZ" sz="1600" dirty="0"/>
                        <a:t>, </a:t>
                      </a:r>
                      <a:r>
                        <a:rPr lang="cs-CZ" sz="1600" dirty="0" err="1"/>
                        <a:t>she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does</a:t>
                      </a:r>
                      <a:r>
                        <a:rPr lang="cs-CZ" sz="1600" dirty="0"/>
                        <a:t>. / No, </a:t>
                      </a:r>
                      <a:r>
                        <a:rPr lang="cs-CZ" sz="1600" dirty="0" err="1"/>
                        <a:t>she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doesn´t</a:t>
                      </a:r>
                      <a:r>
                        <a:rPr lang="cs-CZ" sz="1600" dirty="0"/>
                        <a:t>.</a:t>
                      </a:r>
                      <a:br>
                        <a:rPr lang="cs-CZ" sz="1600" dirty="0"/>
                      </a:br>
                      <a:r>
                        <a:rPr lang="cs-CZ" sz="1600" dirty="0" err="1"/>
                        <a:t>Yes</a:t>
                      </a:r>
                      <a:r>
                        <a:rPr lang="cs-CZ" sz="1600" dirty="0"/>
                        <a:t>, </a:t>
                      </a:r>
                      <a:r>
                        <a:rPr lang="cs-CZ" sz="1600" dirty="0" err="1"/>
                        <a:t>it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does</a:t>
                      </a:r>
                      <a:r>
                        <a:rPr lang="cs-CZ" sz="1600" dirty="0"/>
                        <a:t>. / No, </a:t>
                      </a:r>
                      <a:r>
                        <a:rPr lang="cs-CZ" sz="1600" dirty="0" err="1"/>
                        <a:t>it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doesn´t</a:t>
                      </a:r>
                      <a:r>
                        <a:rPr lang="cs-CZ" sz="1600" dirty="0"/>
                        <a:t>.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834809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she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7791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it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053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386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A5CA4-1FCE-4BDA-AD67-80C4C6EBA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8975"/>
          </a:xfrm>
        </p:spPr>
        <p:txBody>
          <a:bodyPr>
            <a:normAutofit fontScale="90000"/>
          </a:bodyPr>
          <a:lstStyle/>
          <a:p>
            <a:r>
              <a:rPr lang="cs-CZ" dirty="0"/>
              <a:t>Učebnice str. 47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E7CBA-65A0-46DF-A714-2E96F9AFC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6500"/>
            <a:ext cx="10820400" cy="49704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Hurá! Tabulku máš opsanou v sešitě, tak jí teď zkus použít!</a:t>
            </a:r>
            <a:br>
              <a:rPr lang="cs-CZ" dirty="0"/>
            </a:br>
            <a:endParaRPr lang="cs-CZ" dirty="0"/>
          </a:p>
          <a:p>
            <a:pPr marL="0" indent="0">
              <a:buNone/>
            </a:pPr>
            <a:r>
              <a:rPr lang="cs-CZ" dirty="0"/>
              <a:t>Vyplň pracovní list – odpovědi si můžeš zkontrolovat na konci (FINISH, </a:t>
            </a:r>
            <a:r>
              <a:rPr lang="cs-CZ" dirty="0" err="1"/>
              <a:t>Check</a:t>
            </a:r>
            <a:r>
              <a:rPr lang="cs-CZ" dirty="0"/>
              <a:t> my </a:t>
            </a:r>
            <a:r>
              <a:rPr lang="cs-CZ" dirty="0" err="1"/>
              <a:t>answers</a:t>
            </a:r>
            <a:r>
              <a:rPr lang="cs-CZ" dirty="0"/>
              <a:t>), potom to zkus ještě jednou a pošli mi odpovědi na můj email </a:t>
            </a:r>
            <a:r>
              <a:rPr lang="cs-CZ" dirty="0">
                <a:hlinkClick r:id="rId2"/>
              </a:rPr>
              <a:t>mccollum@santoska.cz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(na konci FINISH, E-mail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answers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hlinkClick r:id="rId3"/>
              </a:rPr>
              <a:t>https://www.liveworksheets.com/ph12728rx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To je pro tento týden všechno! Příští týden budeme pokračovat v otázkách. </a:t>
            </a:r>
            <a:r>
              <a:rPr lang="cs-CZ" dirty="0" err="1">
                <a:solidFill>
                  <a:srgbClr val="00B050"/>
                </a:solidFill>
              </a:rPr>
              <a:t>Have</a:t>
            </a:r>
            <a:r>
              <a:rPr lang="cs-CZ" dirty="0">
                <a:solidFill>
                  <a:srgbClr val="00B050"/>
                </a:solidFill>
              </a:rPr>
              <a:t> a nice </a:t>
            </a:r>
            <a:r>
              <a:rPr lang="cs-CZ" dirty="0" err="1">
                <a:solidFill>
                  <a:srgbClr val="00B050"/>
                </a:solidFill>
              </a:rPr>
              <a:t>weekend</a:t>
            </a:r>
            <a:r>
              <a:rPr lang="cs-CZ" dirty="0">
                <a:solidFill>
                  <a:srgbClr val="00B050"/>
                </a:solidFill>
              </a:rPr>
              <a:t>!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855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387</Words>
  <Application>Microsoft Office PowerPoint</Application>
  <PresentationFormat>Widescreen</PresentationFormat>
  <Paragraphs>64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5.B – English 14th – 17th April</vt:lpstr>
      <vt:lpstr>Úkol 1 – 4D Mickey, Milie and Mut</vt:lpstr>
      <vt:lpstr>Úkol 2 – Present Simple - opakování</vt:lpstr>
      <vt:lpstr>Pracovní sešit str. 38</vt:lpstr>
      <vt:lpstr>Úkol 3 – Present Simple - Otázky</vt:lpstr>
      <vt:lpstr>Učebnice str. 47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Tereza McCollum</dc:creator>
  <cp:lastModifiedBy>Tereza McCollum</cp:lastModifiedBy>
  <cp:revision>13</cp:revision>
  <dcterms:created xsi:type="dcterms:W3CDTF">2020-04-12T17:17:22Z</dcterms:created>
  <dcterms:modified xsi:type="dcterms:W3CDTF">2020-04-13T19:08:02Z</dcterms:modified>
</cp:coreProperties>
</file>