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0" r:id="rId7"/>
    <p:sldId id="261" r:id="rId8"/>
    <p:sldId id="265" r:id="rId9"/>
    <p:sldId id="264" r:id="rId10"/>
    <p:sldId id="266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E1DA-B541-4E68-8DB5-777B5AB5E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32D344-85C2-4D96-A147-E023BE505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98C09-2CE6-4992-9DD1-503335CED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61C6-F92A-4B9F-9EDF-E97AF894B40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8CC76-46C0-4A90-A14A-96D4DB5C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0D43F-56D6-4042-9CEF-EC8C746D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E63E-CD40-489A-A1C8-A8CC10BAE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98BFC-CAF4-4CA3-AC9F-10DE8C36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648C3D-1C1B-4761-9F4D-5AA5E1FAD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3555D-FE87-43DF-8D05-ADC804F05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61C6-F92A-4B9F-9EDF-E97AF894B40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98E06-C645-48D4-AC7A-29230B381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B5064-1158-4516-A6A7-AEF3DD25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E63E-CD40-489A-A1C8-A8CC10BAE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9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2B36FB-EFA3-4A3C-A337-4DC6DF1D2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318B79-6E13-4E4E-93F8-6BB395A7A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2F799-090C-40A9-996E-FB2E62F3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61C6-F92A-4B9F-9EDF-E97AF894B40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1D982-7A63-4531-8814-1E14F44F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29149-8B5F-4C4D-A6D5-A4EA5D38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E63E-CD40-489A-A1C8-A8CC10BAE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1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B80ED-29CE-4145-957B-7DCB46D9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A19B1-BD70-409D-B9FF-046CE9F7B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419C8-0F28-4414-BFA0-2F37E70D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61C6-F92A-4B9F-9EDF-E97AF894B40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E1762-A42F-4B0F-B696-AD8AD4A84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76C01-FFF5-445D-8100-D670538E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E63E-CD40-489A-A1C8-A8CC10BAE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7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1CE99-7A24-46B9-A91C-8CE139CB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4D611-A780-4AEF-BB6A-70A6B9C5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49F2F-6A3F-48DC-9C28-2854A11C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61C6-F92A-4B9F-9EDF-E97AF894B40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02F61-B2ED-49D4-8DE9-BBB0FF27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08668-8AA9-4E22-AE72-2EA36566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E63E-CD40-489A-A1C8-A8CC10BAE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8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4A10-09D4-41E2-ACCB-5ACDE928A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15039-469A-4570-9D9C-D01D85B31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4F6A4-A596-4A22-A58D-445F63D65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1EDFF-C2C6-45C0-BDFE-30B66C5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61C6-F92A-4B9F-9EDF-E97AF894B40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8B624-2F29-41FD-AECB-083B6989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C4A7E-0F66-473B-94A0-2B3C54F6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E63E-CD40-489A-A1C8-A8CC10BAE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B4405-97C5-48B7-9E6B-68556B70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E4A78-E263-49A7-AEA7-78BD2250A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69CBE-BC9D-4B9D-ADE9-52430551D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F8AFF-1A89-49AD-9B56-91B1A16CB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869191-4A74-48AA-8CCF-87B3E7CCE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539707-C98F-4CE3-AC10-A83C89791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61C6-F92A-4B9F-9EDF-E97AF894B40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641CCF-2FB6-4381-A1CA-D9399F430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2FAC8-090F-4EF5-8E82-9E9B9CA00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E63E-CD40-489A-A1C8-A8CC10BAE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6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1906-7903-4BBD-AD2D-A7F31610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ED2E2-E3FF-443C-A381-CB8AA8C82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61C6-F92A-4B9F-9EDF-E97AF894B40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906A1-A18A-4F77-B713-17D2FCE9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388A9-D12F-4A41-8626-7D325EBF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E63E-CD40-489A-A1C8-A8CC10BAE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3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F26C0-6CE4-4D40-934A-55B1B9101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61C6-F92A-4B9F-9EDF-E97AF894B40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D6A77-0947-42BD-9E8F-9EE91B1C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FA15E-A731-49A3-BF0D-0B7F075B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E63E-CD40-489A-A1C8-A8CC10BAE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1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543DE-49DC-4AA1-BA09-A7CE2819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EBEF0-87A8-43B5-8817-B7E53DA07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7AC45-6900-46F8-A7AA-0830FFC6E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423BE-8305-4E09-B314-6B7101BAB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61C6-F92A-4B9F-9EDF-E97AF894B40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1DD7E-54AD-4174-92BC-7EC70AD8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5C352-608F-4C2F-B38F-C068C5C1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E63E-CD40-489A-A1C8-A8CC10BAE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5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33463-8B6D-44E3-B583-C647FE11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3E818D-385B-49B2-9E59-5ACEA2AE2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08356-B8A9-4518-BA2C-B543BA790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69C48-2EBC-403D-9F4E-5E90157F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61C6-F92A-4B9F-9EDF-E97AF894B40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E6D33-D280-4374-8B6E-26791014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44765-E41D-45FE-B613-4B0D0B32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E63E-CD40-489A-A1C8-A8CC10BAE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6D0D65-14AA-442C-8B51-F57AA23D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AB17C-BF83-4B61-8D26-BA834AF20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50C8D-69C3-4ABD-A9D5-EABF69CB9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361C6-F92A-4B9F-9EDF-E97AF894B40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22A90-A240-4EAB-AEC3-6FD229F8B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0627E-E91F-4CE7-B1E2-EC7E4D2FD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AE63E-CD40-489A-A1C8-A8CC10BAE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1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eet.google.com/xgt-ehua-gto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sf7167cf" TargetMode="External"/><Relationship Id="rId2" Type="http://schemas.openxmlformats.org/officeDocument/2006/relationships/hyperlink" Target="https://en.islcollective.com/video-lessons/simons-cat-question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lt.oup.com/student/project/level1/unit05/audio?cc=cz&amp;selLanguage=cs" TargetMode="External"/><Relationship Id="rId2" Type="http://schemas.openxmlformats.org/officeDocument/2006/relationships/hyperlink" Target="https://www.liveworksheets.com/cc475872v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lt.oup.com/student/project/level1/unit05/audio?cc=cz&amp;selLanguage=c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lt.oup.com/student/project/level1/unit05/audio?cc=cz&amp;selLanguage=c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4D28FC-230C-4F27-ABF0-A93249C2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B – </a:t>
            </a:r>
            <a:r>
              <a:rPr lang="cs-CZ" dirty="0" err="1"/>
              <a:t>English</a:t>
            </a:r>
            <a:r>
              <a:rPr lang="cs-CZ" dirty="0"/>
              <a:t> 25th – 29th May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CDAEC2-4357-4A0A-9A82-AAA124831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Dokončili jsme lekci 5A My </a:t>
            </a:r>
            <a:r>
              <a:rPr lang="cs-CZ" dirty="0" err="1"/>
              <a:t>room</a:t>
            </a:r>
            <a:r>
              <a:rPr lang="cs-CZ" dirty="0"/>
              <a:t> a začneme lekci 5B My house.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0B050"/>
                </a:solidFill>
              </a:rPr>
              <a:t>Máme zapsaná slovíčka z lekce 5A – vybavení pokoje a předložky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0B050"/>
                </a:solidFill>
              </a:rPr>
              <a:t>V pracovním sešitě máme hotovo do strany 43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/>
              <a:t>Nadále bude probíhat online hodina ve čtvrtek (pro děti doma i ve třídě) </a:t>
            </a:r>
            <a:r>
              <a:rPr lang="cs-CZ" dirty="0">
                <a:solidFill>
                  <a:srgbClr val="FF0000"/>
                </a:solidFill>
              </a:rPr>
              <a:t>od 10:00 hodin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https://meet.google.com/xgt-ehua-gto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Ve škole si ještě pustíte AJ s druhou skupinou (v úterý).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38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7E4B-B952-4C6D-B40C-AB152CC68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60411-773A-4ABA-ADAD-4D43E3191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0" y="311150"/>
            <a:ext cx="55118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54/5</a:t>
            </a:r>
          </a:p>
          <a:p>
            <a:pPr marL="457200" indent="-457200">
              <a:buAutoNum type="arabicPeriod"/>
            </a:pPr>
            <a:r>
              <a:rPr lang="cs-CZ" sz="2000" dirty="0" err="1"/>
              <a:t>There´s</a:t>
            </a:r>
            <a:r>
              <a:rPr lang="cs-CZ" sz="2000" dirty="0"/>
              <a:t> a TV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living</a:t>
            </a:r>
            <a:r>
              <a:rPr lang="cs-CZ" sz="2000" dirty="0"/>
              <a:t> </a:t>
            </a:r>
            <a:r>
              <a:rPr lang="cs-CZ" sz="2000" dirty="0" err="1"/>
              <a:t>room</a:t>
            </a:r>
            <a:r>
              <a:rPr lang="cs-CZ" sz="2000" dirty="0"/>
              <a:t>.</a:t>
            </a:r>
          </a:p>
          <a:p>
            <a:pPr marL="457200" indent="-457200">
              <a:buAutoNum type="arabicPeriod"/>
            </a:pPr>
            <a:r>
              <a:rPr lang="cs-CZ" sz="2000" dirty="0" err="1"/>
              <a:t>There</a:t>
            </a:r>
            <a:r>
              <a:rPr lang="cs-CZ" sz="2000" dirty="0"/>
              <a:t> are </a:t>
            </a:r>
            <a:r>
              <a:rPr lang="cs-CZ" sz="2000" dirty="0" err="1"/>
              <a:t>four</a:t>
            </a:r>
            <a:r>
              <a:rPr lang="cs-CZ" sz="2000" dirty="0"/>
              <a:t> </a:t>
            </a:r>
            <a:r>
              <a:rPr lang="cs-CZ" sz="2000" dirty="0" err="1"/>
              <a:t>rooms</a:t>
            </a:r>
            <a:r>
              <a:rPr lang="cs-CZ" sz="2000" dirty="0"/>
              <a:t> </a:t>
            </a:r>
            <a:r>
              <a:rPr lang="cs-CZ" sz="2000" dirty="0" err="1"/>
              <a:t>upstairs</a:t>
            </a:r>
            <a:r>
              <a:rPr lang="cs-CZ" sz="2000" dirty="0"/>
              <a:t>.</a:t>
            </a:r>
          </a:p>
          <a:p>
            <a:pPr marL="457200" indent="-457200">
              <a:buAutoNum type="arabicPeriod"/>
            </a:pPr>
            <a:r>
              <a:rPr lang="cs-CZ" sz="2000" dirty="0" err="1"/>
              <a:t>There</a:t>
            </a:r>
            <a:r>
              <a:rPr lang="cs-CZ" sz="2000" dirty="0"/>
              <a:t> </a:t>
            </a:r>
            <a:r>
              <a:rPr lang="cs-CZ" sz="2000" dirty="0" err="1"/>
              <a:t>isn´t</a:t>
            </a:r>
            <a:r>
              <a:rPr lang="cs-CZ" sz="2000" dirty="0"/>
              <a:t> a </a:t>
            </a:r>
            <a:r>
              <a:rPr lang="cs-CZ" sz="2000" dirty="0" err="1"/>
              <a:t>bathroom</a:t>
            </a:r>
            <a:r>
              <a:rPr lang="cs-CZ" sz="2000" dirty="0"/>
              <a:t> </a:t>
            </a:r>
            <a:r>
              <a:rPr lang="cs-CZ" sz="2000" dirty="0" err="1"/>
              <a:t>downstairs</a:t>
            </a:r>
            <a:r>
              <a:rPr lang="cs-CZ" sz="2000" dirty="0"/>
              <a:t>.</a:t>
            </a:r>
          </a:p>
          <a:p>
            <a:pPr marL="457200" indent="-457200">
              <a:buAutoNum type="arabicPeriod"/>
            </a:pPr>
            <a:r>
              <a:rPr lang="cs-CZ" sz="2000" dirty="0" err="1"/>
              <a:t>There</a:t>
            </a:r>
            <a:r>
              <a:rPr lang="cs-CZ" sz="2000" dirty="0"/>
              <a:t> </a:t>
            </a:r>
            <a:r>
              <a:rPr lang="cs-CZ" sz="2000" dirty="0" err="1"/>
              <a:t>aren´t</a:t>
            </a:r>
            <a:r>
              <a:rPr lang="cs-CZ" sz="2000" dirty="0"/>
              <a:t> </a:t>
            </a:r>
            <a:r>
              <a:rPr lang="cs-CZ" sz="2000" dirty="0" err="1"/>
              <a:t>four</a:t>
            </a:r>
            <a:r>
              <a:rPr lang="cs-CZ" sz="2000" dirty="0"/>
              <a:t> </a:t>
            </a:r>
            <a:r>
              <a:rPr lang="cs-CZ" sz="2000" dirty="0" err="1"/>
              <a:t>bedrooms</a:t>
            </a:r>
            <a:r>
              <a:rPr lang="cs-CZ" sz="2000" dirty="0"/>
              <a:t>.</a:t>
            </a:r>
          </a:p>
          <a:p>
            <a:pPr marL="457200" indent="-457200">
              <a:buAutoNum type="arabicPeriod"/>
            </a:pPr>
            <a:r>
              <a:rPr lang="cs-CZ" sz="2000" dirty="0" err="1"/>
              <a:t>There´s</a:t>
            </a:r>
            <a:r>
              <a:rPr lang="cs-CZ" sz="2000" dirty="0"/>
              <a:t> a </a:t>
            </a:r>
            <a:r>
              <a:rPr lang="cs-CZ" sz="2000" dirty="0" err="1"/>
              <a:t>toilet</a:t>
            </a:r>
            <a:r>
              <a:rPr lang="cs-CZ" sz="2000" dirty="0"/>
              <a:t> </a:t>
            </a:r>
            <a:r>
              <a:rPr lang="cs-CZ" sz="2000" dirty="0" err="1"/>
              <a:t>under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stairs</a:t>
            </a:r>
            <a:r>
              <a:rPr lang="cs-CZ" sz="2000" dirty="0"/>
              <a:t>.</a:t>
            </a:r>
          </a:p>
          <a:p>
            <a:pPr marL="457200" indent="-457200">
              <a:buAutoNum type="arabicPeriod"/>
            </a:pPr>
            <a:r>
              <a:rPr lang="cs-CZ" sz="2000" dirty="0" err="1"/>
              <a:t>There</a:t>
            </a:r>
            <a:r>
              <a:rPr lang="cs-CZ" sz="2000" dirty="0"/>
              <a:t> are </a:t>
            </a:r>
            <a:r>
              <a:rPr lang="cs-CZ" sz="2000" dirty="0" err="1"/>
              <a:t>two</a:t>
            </a:r>
            <a:r>
              <a:rPr lang="cs-CZ" sz="2000" dirty="0"/>
              <a:t> </a:t>
            </a:r>
            <a:r>
              <a:rPr lang="cs-CZ" sz="2000" dirty="0" err="1"/>
              <a:t>people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kitchen</a:t>
            </a:r>
            <a:r>
              <a:rPr lang="cs-CZ" sz="2000" dirty="0"/>
              <a:t>.</a:t>
            </a:r>
          </a:p>
          <a:p>
            <a:pPr marL="457200" indent="-457200">
              <a:buAutoNum type="arabicPeriod"/>
            </a:pPr>
            <a:r>
              <a:rPr lang="cs-CZ" sz="2000" dirty="0" err="1"/>
              <a:t>There´s</a:t>
            </a:r>
            <a:r>
              <a:rPr lang="cs-CZ" sz="2000" dirty="0"/>
              <a:t> a dog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hall</a:t>
            </a:r>
            <a:r>
              <a:rPr lang="cs-CZ" sz="2000" dirty="0"/>
              <a:t>.</a:t>
            </a:r>
          </a:p>
          <a:p>
            <a:pPr marL="457200" indent="-457200">
              <a:buAutoNum type="arabicPeriod"/>
            </a:pPr>
            <a:r>
              <a:rPr lang="cs-CZ" sz="2000" dirty="0" err="1"/>
              <a:t>There</a:t>
            </a:r>
            <a:r>
              <a:rPr lang="cs-CZ" sz="2000" dirty="0"/>
              <a:t> </a:t>
            </a:r>
            <a:r>
              <a:rPr lang="cs-CZ" sz="2000" dirty="0" err="1"/>
              <a:t>isn´t</a:t>
            </a:r>
            <a:r>
              <a:rPr lang="cs-CZ" sz="2000" dirty="0"/>
              <a:t> a TV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dining</a:t>
            </a:r>
            <a:r>
              <a:rPr lang="cs-CZ" sz="2000" dirty="0"/>
              <a:t> </a:t>
            </a:r>
            <a:r>
              <a:rPr lang="cs-CZ" sz="2000" dirty="0" err="1"/>
              <a:t>room</a:t>
            </a:r>
            <a:r>
              <a:rPr lang="cs-CZ" sz="2000" dirty="0"/>
              <a:t>.</a:t>
            </a:r>
          </a:p>
          <a:p>
            <a:pPr marL="457200" indent="-457200">
              <a:buAutoNum type="arabicPeriod"/>
            </a:pPr>
            <a:r>
              <a:rPr lang="cs-CZ" sz="2000" dirty="0" err="1"/>
              <a:t>There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a car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garage</a:t>
            </a:r>
            <a:r>
              <a:rPr lang="cs-CZ" sz="2000" dirty="0"/>
              <a:t>.</a:t>
            </a:r>
          </a:p>
          <a:p>
            <a:pPr marL="457200" indent="-457200">
              <a:buAutoNum type="arabicPeriod"/>
            </a:pPr>
            <a:r>
              <a:rPr lang="cs-CZ" sz="2000" dirty="0" err="1"/>
              <a:t>There</a:t>
            </a:r>
            <a:r>
              <a:rPr lang="cs-CZ" sz="2000" dirty="0"/>
              <a:t> </a:t>
            </a:r>
            <a:r>
              <a:rPr lang="cs-CZ" sz="2000" dirty="0" err="1"/>
              <a:t>aren´t</a:t>
            </a:r>
            <a:r>
              <a:rPr lang="cs-CZ" sz="2000" dirty="0"/>
              <a:t> </a:t>
            </a:r>
            <a:r>
              <a:rPr lang="cs-CZ" sz="2000" dirty="0" err="1"/>
              <a:t>two</a:t>
            </a:r>
            <a:r>
              <a:rPr lang="cs-CZ" sz="2000" dirty="0"/>
              <a:t> </a:t>
            </a:r>
            <a:r>
              <a:rPr lang="cs-CZ" sz="2000" dirty="0" err="1"/>
              <a:t>bikes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garage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65945D-DE11-47E1-A2DD-529C06BC9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52" t="28518" r="8370" b="25370"/>
          <a:stretch/>
        </p:blipFill>
        <p:spPr>
          <a:xfrm>
            <a:off x="457200" y="266700"/>
            <a:ext cx="5511800" cy="3162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A21915-D567-447F-AAE5-490329180377}"/>
              </a:ext>
            </a:extLst>
          </p:cNvPr>
          <p:cNvSpPr txBox="1"/>
          <p:nvPr/>
        </p:nvSpPr>
        <p:spPr>
          <a:xfrm>
            <a:off x="355600" y="3814664"/>
            <a:ext cx="5219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Pošlete mi prosím tento týden fotku vaší práce v sešitě: slovíčka </a:t>
            </a:r>
            <a:r>
              <a:rPr lang="cs-CZ" sz="2400" dirty="0" err="1">
                <a:solidFill>
                  <a:srgbClr val="FF0000"/>
                </a:solidFill>
              </a:rPr>
              <a:t>Our</a:t>
            </a:r>
            <a:r>
              <a:rPr lang="cs-CZ" sz="2400" dirty="0">
                <a:solidFill>
                  <a:srgbClr val="FF0000"/>
                </a:solidFill>
              </a:rPr>
              <a:t> house a gramatika </a:t>
            </a:r>
            <a:r>
              <a:rPr lang="cs-CZ" sz="2400" dirty="0" err="1">
                <a:solidFill>
                  <a:srgbClr val="FF0000"/>
                </a:solidFill>
              </a:rPr>
              <a:t>There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is</a:t>
            </a:r>
            <a:r>
              <a:rPr lang="cs-CZ" sz="2400" dirty="0">
                <a:solidFill>
                  <a:srgbClr val="FF0000"/>
                </a:solidFill>
              </a:rPr>
              <a:t>/</a:t>
            </a:r>
            <a:r>
              <a:rPr lang="cs-CZ" sz="2400" dirty="0" err="1">
                <a:solidFill>
                  <a:srgbClr val="FF0000"/>
                </a:solidFill>
              </a:rPr>
              <a:t>there</a:t>
            </a:r>
            <a:r>
              <a:rPr lang="cs-CZ" sz="2400" dirty="0">
                <a:solidFill>
                  <a:srgbClr val="FF0000"/>
                </a:solidFill>
              </a:rPr>
              <a:t> are a opravené cvičení 54/5 </a:t>
            </a:r>
          </a:p>
          <a:p>
            <a:r>
              <a:rPr lang="cs-CZ" sz="2400" dirty="0">
                <a:solidFill>
                  <a:srgbClr val="FF0000"/>
                </a:solidFill>
              </a:rPr>
              <a:t>mccollum@santoska.cz</a:t>
            </a:r>
          </a:p>
          <a:p>
            <a:r>
              <a:rPr lang="cs-CZ" sz="2400" dirty="0">
                <a:solidFill>
                  <a:srgbClr val="FF0000"/>
                </a:solidFill>
              </a:rPr>
              <a:t>Děkuju.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D719-ED21-45EB-9B8B-A1F174C9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r>
              <a:rPr lang="cs-CZ" dirty="0"/>
              <a:t>Online hodina (čtvrtek 10 hodin)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0D148-8845-42FF-8B57-D81197628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900"/>
            <a:ext cx="10515600" cy="48180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Opakování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/</a:t>
            </a:r>
            <a:r>
              <a:rPr lang="cs-CZ" dirty="0" err="1"/>
              <a:t>there</a:t>
            </a:r>
            <a:r>
              <a:rPr lang="cs-CZ" dirty="0"/>
              <a:t> are</a:t>
            </a:r>
          </a:p>
          <a:p>
            <a:pPr marL="0" indent="0">
              <a:buNone/>
            </a:pPr>
            <a:r>
              <a:rPr lang="cs-CZ" dirty="0"/>
              <a:t>Slovíčka </a:t>
            </a:r>
            <a:r>
              <a:rPr lang="cs-CZ" dirty="0" err="1"/>
              <a:t>Furniture</a:t>
            </a:r>
            <a:r>
              <a:rPr lang="cs-CZ" dirty="0"/>
              <a:t> – učebnice str. 55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Pracovní sešit str. 44 a 45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To je tento týden vše! </a:t>
            </a:r>
            <a:r>
              <a:rPr lang="cs-CZ" dirty="0" err="1">
                <a:solidFill>
                  <a:srgbClr val="00B050"/>
                </a:solidFill>
              </a:rPr>
              <a:t>Have</a:t>
            </a:r>
            <a:r>
              <a:rPr lang="cs-CZ" dirty="0">
                <a:solidFill>
                  <a:srgbClr val="00B050"/>
                </a:solidFill>
              </a:rPr>
              <a:t> a nice </a:t>
            </a:r>
            <a:r>
              <a:rPr lang="cs-CZ" dirty="0" err="1">
                <a:solidFill>
                  <a:srgbClr val="00B050"/>
                </a:solidFill>
              </a:rPr>
              <a:t>weekend</a:t>
            </a:r>
            <a:r>
              <a:rPr lang="cs-CZ" dirty="0">
                <a:solidFill>
                  <a:srgbClr val="00B05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3339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10116-CCEF-4127-924B-8EBA9F42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1 – Opakování a kontrola 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3D50C-1924-4AD5-A389-62DA96729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1513583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Zopakujte si otázky v tomto online kvízu: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https://en.islcollective.com/video-lessons/simons-cat-questions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97CCB1-8A11-40D2-8031-090FBDBDDA70}"/>
              </a:ext>
            </a:extLst>
          </p:cNvPr>
          <p:cNvSpPr txBox="1"/>
          <p:nvPr/>
        </p:nvSpPr>
        <p:spPr>
          <a:xfrm>
            <a:off x="838200" y="2923283"/>
            <a:ext cx="11023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Pracovní sešit str. 43</a:t>
            </a:r>
          </a:p>
          <a:p>
            <a:r>
              <a:rPr lang="cs-CZ" sz="2800" dirty="0"/>
              <a:t>Zavřete oči a vzpomeňte si na svoji třídu. Zkuste odpovědět na otázky podle pravdy. </a:t>
            </a:r>
          </a:p>
          <a:p>
            <a:r>
              <a:rPr lang="cs-CZ" sz="2800" dirty="0"/>
              <a:t>Bylo to těžké?</a:t>
            </a:r>
          </a:p>
          <a:p>
            <a:endParaRPr lang="cs-CZ" sz="2800" dirty="0"/>
          </a:p>
          <a:p>
            <a:r>
              <a:rPr lang="cs-CZ" sz="2800" dirty="0"/>
              <a:t>Předložky si můžeš zopakovat tady</a:t>
            </a:r>
          </a:p>
          <a:p>
            <a:r>
              <a:rPr lang="cs-CZ" sz="2800" dirty="0">
                <a:hlinkClick r:id="rId3"/>
              </a:rPr>
              <a:t>https://www.liveworksheets.com/sf7167cf</a:t>
            </a:r>
            <a:endParaRPr lang="cs-CZ" sz="2800" dirty="0"/>
          </a:p>
          <a:p>
            <a:r>
              <a:rPr lang="cs-CZ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474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C48DA5-89F4-4C37-AC07-F90A5F41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917575"/>
          </a:xfrm>
        </p:spPr>
        <p:txBody>
          <a:bodyPr/>
          <a:lstStyle/>
          <a:p>
            <a:r>
              <a:rPr lang="cs-CZ" dirty="0"/>
              <a:t>Kontrola cvičení v </a:t>
            </a:r>
            <a:r>
              <a:rPr lang="cs-CZ" dirty="0" err="1"/>
              <a:t>prac</a:t>
            </a:r>
            <a:r>
              <a:rPr lang="cs-CZ" dirty="0"/>
              <a:t>. sešitě, str. 43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25AC181-7917-4393-B0FC-D0AF2C301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39" t="16418" r="2801" b="9449"/>
          <a:stretch/>
        </p:blipFill>
        <p:spPr>
          <a:xfrm>
            <a:off x="6286500" y="1092200"/>
            <a:ext cx="4800600" cy="3225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1293A1-7EB3-46A1-AFC2-BB9D83AE59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63" t="24814" r="16667" b="31667"/>
          <a:stretch/>
        </p:blipFill>
        <p:spPr>
          <a:xfrm>
            <a:off x="520700" y="1016794"/>
            <a:ext cx="6032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2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4620C-235B-4028-A53E-A235D27F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5337B-9712-43B7-9BE9-4A85BEDDE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31C6A-5B27-4001-80A4-153AA060E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00" t="14827" r="19630" b="9259"/>
          <a:stretch/>
        </p:blipFill>
        <p:spPr>
          <a:xfrm>
            <a:off x="628650" y="232569"/>
            <a:ext cx="5975349" cy="58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9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CDF39-65B5-4A0E-978C-31129A5E9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49"/>
            <a:ext cx="10515600" cy="1044575"/>
          </a:xfrm>
        </p:spPr>
        <p:txBody>
          <a:bodyPr/>
          <a:lstStyle/>
          <a:p>
            <a:r>
              <a:rPr lang="cs-CZ" dirty="0"/>
              <a:t>Úkol 1 – </a:t>
            </a:r>
            <a:r>
              <a:rPr lang="cs-CZ" dirty="0" err="1"/>
              <a:t>Our</a:t>
            </a:r>
            <a:r>
              <a:rPr lang="cs-CZ" dirty="0"/>
              <a:t> house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F15DD-D1D1-4A3A-ADFD-3928EF7E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6318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00B050"/>
                </a:solidFill>
              </a:rPr>
              <a:t>Kdo bude ve škole, udělá si tento úkol na online hodině v úterý s druhou skupinou, ostatní si udělají tento úkol doma</a:t>
            </a:r>
          </a:p>
          <a:p>
            <a:pPr marL="0" indent="0">
              <a:buNone/>
            </a:pPr>
            <a:r>
              <a:rPr lang="cs-CZ" dirty="0"/>
              <a:t>Učebnice str. 54</a:t>
            </a:r>
          </a:p>
          <a:p>
            <a:pPr marL="0" indent="0">
              <a:buNone/>
            </a:pPr>
            <a:r>
              <a:rPr lang="cs-CZ" dirty="0"/>
              <a:t>Prohlédni si obrázek, dokážeš pojmenovat některé místnosti?</a:t>
            </a:r>
          </a:p>
          <a:p>
            <a:pPr marL="0" indent="0">
              <a:buNone/>
            </a:pPr>
            <a:r>
              <a:rPr lang="cs-CZ" dirty="0"/>
              <a:t>Vyzkoušej si na pracovním listu </a:t>
            </a:r>
            <a:r>
              <a:rPr lang="cs-CZ" dirty="0">
                <a:hlinkClick r:id="rId2"/>
              </a:rPr>
              <a:t>https://www.liveworksheets.com/cc475872vq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Teď si přečti text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house, můžeš i poslechnout (54/Ex. 1)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https://elt.oup.com/student/project/level1/unit05/audio?cc=cz&amp;selLanguage=cs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Která místnost na obrázku chybí?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27611F-D03B-4550-9C71-938B54533ED3}"/>
              </a:ext>
            </a:extLst>
          </p:cNvPr>
          <p:cNvSpPr txBox="1"/>
          <p:nvPr/>
        </p:nvSpPr>
        <p:spPr>
          <a:xfrm rot="10800000">
            <a:off x="10121900" y="6463471"/>
            <a:ext cx="172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Cellar</a:t>
            </a:r>
            <a:r>
              <a:rPr lang="cs-CZ" sz="1100" dirty="0"/>
              <a:t> - sklep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9322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2971F-0B8B-4E62-ACB1-BCB1B9254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4575"/>
          </a:xfrm>
        </p:spPr>
        <p:txBody>
          <a:bodyPr/>
          <a:lstStyle/>
          <a:p>
            <a:r>
              <a:rPr lang="cs-CZ" dirty="0"/>
              <a:t>Slovíčka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26BDD-837A-4C50-A307-A94B2E8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4575"/>
            <a:ext cx="10515600" cy="47672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Zapište si do sešitu nová slovíčka, nadpis </a:t>
            </a:r>
            <a:r>
              <a:rPr lang="cs-CZ" dirty="0" err="1"/>
              <a:t>Our</a:t>
            </a:r>
            <a:r>
              <a:rPr lang="cs-CZ" dirty="0"/>
              <a:t> House</a:t>
            </a:r>
          </a:p>
          <a:p>
            <a:pPr marL="0" indent="0">
              <a:buNone/>
            </a:pPr>
            <a:r>
              <a:rPr lang="cs-CZ" dirty="0"/>
              <a:t>Přiřaďte názvy částí domu (v textu modře) k číslům na obrázku, a slovíčka si přeložte (překlad vzadu  v </a:t>
            </a:r>
            <a:r>
              <a:rPr lang="cs-CZ" dirty="0" err="1"/>
              <a:t>prac</a:t>
            </a:r>
            <a:r>
              <a:rPr lang="cs-CZ" dirty="0"/>
              <a:t>. Sešitě str. 84/</a:t>
            </a:r>
            <a:r>
              <a:rPr lang="cs-CZ" dirty="0" err="1"/>
              <a:t>Places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Zkontrolujte si podle poslechu nebo na další straně (</a:t>
            </a:r>
            <a:r>
              <a:rPr lang="cs-CZ" dirty="0" err="1"/>
              <a:t>page</a:t>
            </a:r>
            <a:r>
              <a:rPr lang="cs-CZ" dirty="0"/>
              <a:t> 54/2a)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https://elt.oup.com/student/project/level1/unit05/audio?cc=cz&amp;selLanguage=cs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781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BE59-F0F4-4114-A2D2-37237F9F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9BBC7-BB65-4A2E-8BA3-1C9EFCD01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554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Ravi</a:t>
            </a:r>
            <a:r>
              <a:rPr lang="cs-CZ" dirty="0"/>
              <a:t>? Poslechněte si a přiřaďte čísla k místnosti, kde je </a:t>
            </a:r>
            <a:r>
              <a:rPr lang="cs-CZ" dirty="0" err="1"/>
              <a:t>Ravi</a:t>
            </a:r>
            <a:r>
              <a:rPr lang="cs-CZ" dirty="0"/>
              <a:t> (54/3)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https://elt.oup.com/student/project/level1/unit05/audio?cc=cz&amp;selLanguage=cs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Kontrola na další straně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7CB45-F8CB-48CA-9FFB-F194B1DCE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0" t="16482" r="38445" b="24074"/>
          <a:stretch/>
        </p:blipFill>
        <p:spPr>
          <a:xfrm>
            <a:off x="838200" y="365125"/>
            <a:ext cx="42799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35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790D7-F31F-415D-BF25-C7F24023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329DC-8E2B-405A-A0B2-1696DFED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DA7A5-52BE-4742-A989-EF29C2908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19" t="24652" r="38593" b="42778"/>
          <a:stretch/>
        </p:blipFill>
        <p:spPr>
          <a:xfrm>
            <a:off x="838199" y="365124"/>
            <a:ext cx="6582883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9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63D9-7BE7-41DF-BB73-3C3FCDE9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3 –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/</a:t>
            </a:r>
            <a:r>
              <a:rPr lang="cs-CZ" dirty="0" err="1"/>
              <a:t>There</a:t>
            </a:r>
            <a:r>
              <a:rPr lang="cs-CZ" dirty="0"/>
              <a:t> are – popisujeme místo nebo obrázek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FA00A-52FF-4440-A12B-A85C09A2F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Do sešitu si opište tabulku z učebnice str. 54. Zkus nakreslit pejska jménem </a:t>
            </a:r>
            <a:r>
              <a:rPr lang="cs-CZ" dirty="0" err="1"/>
              <a:t>Mut</a:t>
            </a:r>
            <a:r>
              <a:rPr lang="cs-CZ" dirty="0"/>
              <a:t> a opsat si i bublinu.</a:t>
            </a:r>
          </a:p>
          <a:p>
            <a:pPr marL="0" indent="0">
              <a:buNone/>
            </a:pPr>
            <a:r>
              <a:rPr lang="cs-CZ" dirty="0"/>
              <a:t>V textu vyhledejte, jak tabulku doplníte.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Jaké platí pravidlo? </a:t>
            </a:r>
          </a:p>
          <a:p>
            <a:pPr marL="0" indent="0">
              <a:buNone/>
            </a:pPr>
            <a:r>
              <a:rPr lang="cs-CZ" dirty="0" err="1">
                <a:solidFill>
                  <a:srgbClr val="00B050"/>
                </a:solidFill>
              </a:rPr>
              <a:t>There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is</a:t>
            </a:r>
            <a:r>
              <a:rPr lang="cs-CZ" dirty="0">
                <a:solidFill>
                  <a:srgbClr val="00B050"/>
                </a:solidFill>
              </a:rPr>
              <a:t>/</a:t>
            </a:r>
            <a:r>
              <a:rPr lang="cs-CZ" dirty="0" err="1">
                <a:solidFill>
                  <a:srgbClr val="00B050"/>
                </a:solidFill>
              </a:rPr>
              <a:t>isn´t</a:t>
            </a:r>
            <a:r>
              <a:rPr lang="cs-CZ" dirty="0">
                <a:solidFill>
                  <a:srgbClr val="00B050"/>
                </a:solidFill>
              </a:rPr>
              <a:t> + jednotné číslo (je/není ….)</a:t>
            </a:r>
          </a:p>
          <a:p>
            <a:pPr marL="0" indent="0">
              <a:buNone/>
            </a:pPr>
            <a:r>
              <a:rPr lang="cs-CZ" dirty="0" err="1">
                <a:solidFill>
                  <a:srgbClr val="00B050"/>
                </a:solidFill>
              </a:rPr>
              <a:t>There</a:t>
            </a:r>
            <a:r>
              <a:rPr lang="cs-CZ" dirty="0">
                <a:solidFill>
                  <a:srgbClr val="00B050"/>
                </a:solidFill>
              </a:rPr>
              <a:t> are/</a:t>
            </a:r>
            <a:r>
              <a:rPr lang="cs-CZ" dirty="0" err="1">
                <a:solidFill>
                  <a:srgbClr val="00B050"/>
                </a:solidFill>
              </a:rPr>
              <a:t>aren´t</a:t>
            </a:r>
            <a:r>
              <a:rPr lang="cs-CZ" dirty="0">
                <a:solidFill>
                  <a:srgbClr val="00B050"/>
                </a:solidFill>
              </a:rPr>
              <a:t> + množné číslo (jsou/nejsou…)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Potom do sešitu vypracujte cvičení 54/5. Podle obrázku doplňte správně věty. Zkontroluj na další straně.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4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3583</TotalTime>
  <Words>643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5. B – English 25th – 29th May</vt:lpstr>
      <vt:lpstr>Úkol 1 – Opakování a kontrola PS</vt:lpstr>
      <vt:lpstr>Kontrola cvičení v prac. sešitě, str. 43</vt:lpstr>
      <vt:lpstr>PowerPoint Presentation</vt:lpstr>
      <vt:lpstr>Úkol 1 – Our house </vt:lpstr>
      <vt:lpstr>Slovíčka</vt:lpstr>
      <vt:lpstr>PowerPoint Presentation</vt:lpstr>
      <vt:lpstr>PowerPoint Presentation</vt:lpstr>
      <vt:lpstr>Úkol 3 – There is/There are – popisujeme místo nebo obrázek</vt:lpstr>
      <vt:lpstr>PowerPoint Presentation</vt:lpstr>
      <vt:lpstr>Online hodina (čtvrtek 10 hodin)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B – English 25th – 29th May</dc:title>
  <dc:creator>Tereza McCollum</dc:creator>
  <cp:lastModifiedBy>Tereza McCollum</cp:lastModifiedBy>
  <cp:revision>13</cp:revision>
  <dcterms:created xsi:type="dcterms:W3CDTF">2020-05-22T09:18:07Z</dcterms:created>
  <dcterms:modified xsi:type="dcterms:W3CDTF">2020-05-24T21:24:12Z</dcterms:modified>
</cp:coreProperties>
</file>