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22FC-9DDD-49EA-93C2-F6F3CCBAC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6AA9A-1693-4B35-8654-D7AE08643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0AAC-B614-4506-9180-80BC4B03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3B97F-74E8-4CBC-85B1-EC6D0997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A6DC-3C1F-492A-9CB0-E6307B5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64EB-D883-44C5-BE02-C2F30991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CE6F5-EA92-460F-8FCC-946267980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1764-A187-40A8-B782-CB65DEE5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3EB6-4287-4A95-BB58-C7EF3717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CDEA-619C-4062-B2F0-1A4633A1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03477-1D92-4D1F-863A-9240F42BE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FB7B0-EC5E-46F1-AAB4-D6C59AC1F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00F01-CF3D-4D7A-B20E-367AFCF5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D720C-BE5C-4AE5-BB90-C0580F07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D64C-EEC8-49B0-97E2-203C9D09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76E5-9AF5-4471-A9ED-4B1213E3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F055-CDD1-4361-860B-AB9CD25E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D7B5-3144-49D1-AE62-D13DF3F2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4F1B-301A-4BB2-ABB5-1528C3AB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AF30C-3E8B-4F2E-AC4F-C6F56AA9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3C56-8147-4287-A044-E98B3A36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686E5-B434-4198-991E-2430D3A3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564A6-8C73-4F84-8ABC-E3AEDA4B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64C07-315D-4CC2-9DC9-F9F81CEB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2803-0FDC-49EF-A2F4-1D00546E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43B3-4CE1-4971-94F1-1C5C170A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4234-A324-4421-9C9F-871597B07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90391-CDA6-42BC-8575-1861774E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83491-C2E3-4A4E-938D-935EB312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3F89B-2DCE-462D-8F49-4364D531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6CAA0-9D87-46E2-97C2-503CC465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0732-7AFA-487D-B8A3-81C43E25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25E5B-66DB-4A1D-AFE3-856591E4D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5815E-B566-4480-A4F4-2349AC1E2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96079-621D-4A4A-94E8-BAB3228F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D6D1-1BEC-4CD4-9DC7-F9D927B5F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D27DE-5CC3-4F06-9318-59CE9B2B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E98C6-D21C-4190-BB71-53378D4B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D0B9D-1882-4695-AE16-0E48D02A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F2D0-F31B-45BB-B5D9-4B573202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F94EF-34F8-4F8E-BB30-9F9EDC03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0B21A-59C5-4627-A056-20275816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2170-F2E5-45C1-8427-5553B847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191F4-0535-40D3-B87E-A0B577AB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47120-5327-4A79-954F-6C538F0D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B0751-0620-4DB0-B010-E88911D0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1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4DF6-00D2-4C5B-A236-7EE8127C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2C96-28EA-4E34-B05C-090207AC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E54C2-016D-4215-B25F-3EA36A9AA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EC9E5-986B-4A24-8E47-56549168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B9E79-30A9-4F73-AEC0-450E7E62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FFBDF-F21F-4433-8E71-F8A83FEA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B977-C9CD-47DA-A2D3-52B88CE8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50D48-F7D2-4D32-8C21-4906B3A0A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98D38-C27C-4B74-BBEE-68E6016EC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AFB0C-15AC-4880-9002-3DD6DE32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75592-1E81-4E9B-A548-1A4E1945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33F-910A-4B59-B54E-B813BE6D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BC329F-1DD4-4E90-B510-D0CB1CBA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42DBA-9AD2-4BD0-A75A-0B814CE45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07D3-0508-4FFD-9CFD-C3BBBBEFF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BDAF-30DF-45DE-B8A0-71258127931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68540-88AA-4CC0-80F6-95BC693BD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D2AF7-0649-47F2-8EC6-394E14502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2BA6-2946-474B-A3E9-D48FD2E7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gnlick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hyperlink" Target="https://en.islcollective.com/video-lessons/present-simple-pink-panth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hyperlink" Target="https://elt.oup.com/student/project/level1/unit04/audio?cc=cz&amp;selLanguage=cs" TargetMode="External"/><Relationship Id="rId4" Type="http://schemas.openxmlformats.org/officeDocument/2006/relationships/hyperlink" Target="https://www.gamestolearnenglish.com/vocab-ga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elt.oup.com/student/project/level1/unit04/audio?cc=cz&amp;selLanguage=cs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_-CdpqhxDR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6F5DD-F128-4139-BA22-30F99DF8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 – </a:t>
            </a:r>
            <a:r>
              <a:rPr lang="cs-CZ" dirty="0" err="1"/>
              <a:t>English</a:t>
            </a:r>
            <a:r>
              <a:rPr lang="cs-CZ" dirty="0"/>
              <a:t> 4th – 7th May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F7AF25-7A20-4702-A017-9D9B8977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Děkuju za pěkné informace o sportech, kdo zaslal, dostal 1. </a:t>
            </a:r>
          </a:p>
          <a:p>
            <a:pPr marL="0" indent="0">
              <a:buNone/>
            </a:pPr>
            <a:r>
              <a:rPr lang="cs-CZ" dirty="0"/>
              <a:t>Tento týden nás čeká opakování celé lekce 4.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B050"/>
                </a:solidFill>
              </a:rPr>
              <a:t>V pracovním sešitě máme hotovou a zkontrolovanou stranu 40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Na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www.umimeagnlicky.cz</a:t>
            </a:r>
            <a:r>
              <a:rPr lang="cs-CZ" dirty="0">
                <a:highlight>
                  <a:srgbClr val="FFFF00"/>
                </a:highlight>
              </a:rPr>
              <a:t> máte zadaný nový domácí úkol na opakování </a:t>
            </a:r>
            <a:r>
              <a:rPr lang="cs-CZ" dirty="0" err="1">
                <a:highlight>
                  <a:srgbClr val="FFFF00"/>
                </a:highlight>
              </a:rPr>
              <a:t>Present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Simple</a:t>
            </a:r>
            <a:endParaRPr lang="cs-CZ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Na online hodinu ve čtvrtek 7. 5. v 10:30 si připravte úkoly z učebnice ze strany 50 (Úkol 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6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9A3E-3EE2-484C-941F-5091EA2F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Opakování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1C7E-6C70-44A2-9356-92B5AEBB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Procvičte si přítomný čas v tomto video kvízu: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https://en.islcollective.com/video-lessons/present-simple-pink-panther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Pracovní sešit str. 41</a:t>
            </a:r>
          </a:p>
          <a:p>
            <a:pPr marL="0" indent="0">
              <a:buNone/>
            </a:pPr>
            <a:r>
              <a:rPr lang="cs-CZ" dirty="0"/>
              <a:t>Cvičení 3 – poslech (zaškrtni podle poslechu, jaké mají děti koníčky)</a:t>
            </a:r>
          </a:p>
          <a:p>
            <a:pPr marL="0" indent="0">
              <a:buNone/>
            </a:pPr>
            <a:r>
              <a:rPr lang="cs-CZ" dirty="0"/>
              <a:t>Cvičení 4 – podle odpovědí ve cvičení 3 napiš kladné nebo záporné věty. </a:t>
            </a:r>
          </a:p>
          <a:p>
            <a:pPr marL="0" indent="0">
              <a:buNone/>
            </a:pPr>
            <a:r>
              <a:rPr lang="cs-CZ" dirty="0"/>
              <a:t>Cvičení 3 a 4 si můžeš zkontrolovat na další stránce.</a:t>
            </a:r>
            <a:endParaRPr lang="en-US" dirty="0"/>
          </a:p>
        </p:txBody>
      </p:sp>
      <p:pic>
        <p:nvPicPr>
          <p:cNvPr id="4" name="21-WB1_CD-21">
            <a:hlinkClick r:id="" action="ppaction://media"/>
            <a:extLst>
              <a:ext uri="{FF2B5EF4-FFF2-40B4-BE49-F238E27FC236}">
                <a16:creationId xmlns:a16="http://schemas.microsoft.com/office/drawing/2014/main" id="{FC429289-ECA2-432F-84F8-8DB96B443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2000" y="3429000"/>
            <a:ext cx="609600" cy="6096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723534E-80EA-4ED9-BD44-1D3C370ECCF8}"/>
              </a:ext>
            </a:extLst>
          </p:cNvPr>
          <p:cNvSpPr/>
          <p:nvPr/>
        </p:nvSpPr>
        <p:spPr>
          <a:xfrm>
            <a:off x="7442200" y="185737"/>
            <a:ext cx="4089400" cy="1325563"/>
          </a:xfrm>
          <a:prstGeom prst="wedgeEllipseCallout">
            <a:avLst>
              <a:gd name="adj1" fmla="val 55562"/>
              <a:gd name="adj2" fmla="val 65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FADBA-DD5B-4925-AC7C-3677C24675CE}"/>
              </a:ext>
            </a:extLst>
          </p:cNvPr>
          <p:cNvSpPr txBox="1"/>
          <p:nvPr/>
        </p:nvSpPr>
        <p:spPr>
          <a:xfrm>
            <a:off x="7924800" y="39538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Nejdřív si ale vzpomeň si, jaká platí pravidla, když mluvím o nějaké třetí osobě – he, </a:t>
            </a:r>
            <a:r>
              <a:rPr lang="cs-CZ" dirty="0" err="1">
                <a:solidFill>
                  <a:schemeClr val="bg1"/>
                </a:solidFill>
              </a:rPr>
              <a:t>she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it</a:t>
            </a:r>
            <a:r>
              <a:rPr lang="cs-CZ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256E-F998-494F-84CE-3DBA35E7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49"/>
            <a:ext cx="10515600" cy="1019175"/>
          </a:xfrm>
        </p:spPr>
        <p:txBody>
          <a:bodyPr/>
          <a:lstStyle/>
          <a:p>
            <a:r>
              <a:rPr lang="cs-CZ" dirty="0"/>
              <a:t>Pracovní sešit str. 41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0721-9F07-45CE-B9EA-E52D5EEE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5702300" cy="48434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Cvičení 5</a:t>
            </a:r>
          </a:p>
          <a:p>
            <a:pPr marL="0" indent="0">
              <a:buNone/>
            </a:pPr>
            <a:r>
              <a:rPr lang="cs-CZ" dirty="0"/>
              <a:t>Vytvoř otázky a odpověz na ně podle pravdy.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905CD-86B2-4070-8B42-8B555050F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1" t="26621" r="47334" b="26296"/>
          <a:stretch/>
        </p:blipFill>
        <p:spPr>
          <a:xfrm>
            <a:off x="6959600" y="171449"/>
            <a:ext cx="4394200" cy="3800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D5EE1-747E-4A51-93E6-B8180715D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6" t="38333" r="47482" b="25555"/>
          <a:stretch/>
        </p:blipFill>
        <p:spPr>
          <a:xfrm>
            <a:off x="7251700" y="4056872"/>
            <a:ext cx="3479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1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FDF3-BAA6-45A7-A4A5-D19C7E0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Úkol 2 – Musical </a:t>
            </a:r>
            <a:r>
              <a:rPr lang="cs-CZ" dirty="0" err="1"/>
              <a:t>instruments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4C3A-7453-4B08-92AB-1013CF68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85862"/>
            <a:ext cx="10515600" cy="53038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Zahrajte si hru – vyberte Music ve třetím řádku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https://www.gamestolearnenglish.com/vocab-game/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Učebnice str. 49</a:t>
            </a:r>
            <a:r>
              <a:rPr lang="cs-CZ" dirty="0"/>
              <a:t> – všechny poslechy k této stránce najdete také na tomto odkaze, pokud nejdou pustit z prezentace (</a:t>
            </a:r>
            <a:r>
              <a:rPr lang="cs-CZ" dirty="0" err="1"/>
              <a:t>page</a:t>
            </a:r>
            <a:r>
              <a:rPr lang="cs-CZ" dirty="0"/>
              <a:t> 49/1) </a:t>
            </a:r>
            <a:r>
              <a:rPr lang="en-US" sz="2400" dirty="0">
                <a:hlinkClick r:id="rId5"/>
              </a:rPr>
              <a:t>https://elt.oup.com/student/project/level1/unit04/audio?cc=cz&amp;selLanguage=cs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b="1" dirty="0"/>
              <a:t>Musical </a:t>
            </a:r>
            <a:r>
              <a:rPr lang="cs-CZ" b="1" dirty="0" err="1"/>
              <a:t>instruments</a:t>
            </a:r>
            <a:r>
              <a:rPr lang="cs-CZ" b="1" dirty="0"/>
              <a:t> </a:t>
            </a:r>
            <a:r>
              <a:rPr lang="cs-CZ" dirty="0"/>
              <a:t>– přečtěte si a poslechněte (49/</a:t>
            </a:r>
            <a:r>
              <a:rPr lang="cs-CZ" dirty="0" err="1"/>
              <a:t>exercise</a:t>
            </a:r>
            <a:r>
              <a:rPr lang="cs-CZ" dirty="0"/>
              <a:t> 1)</a:t>
            </a:r>
          </a:p>
          <a:p>
            <a:pPr marL="0" indent="0">
              <a:buNone/>
            </a:pPr>
            <a:r>
              <a:rPr lang="cs-CZ" dirty="0"/>
              <a:t>Do sešitu si udělej tabulku podle učebnice a rozdělíme si nástroje ze cvičení 2 (obrázky) podle druhu - příklad na další straně.</a:t>
            </a:r>
            <a:br>
              <a:rPr lang="cs-CZ" dirty="0"/>
            </a:br>
            <a:r>
              <a:rPr lang="cs-CZ" dirty="0"/>
              <a:t>Překlad nástrojů najdeš v pracovním sešitě str. 83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38-Ex 1">
            <a:hlinkClick r:id="" action="ppaction://media"/>
            <a:extLst>
              <a:ext uri="{FF2B5EF4-FFF2-40B4-BE49-F238E27FC236}">
                <a16:creationId xmlns:a16="http://schemas.microsoft.com/office/drawing/2014/main" id="{0419C742-657B-4632-903A-2DBDDF3DD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29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076B-EA95-4D78-BDA2-58793495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cs-CZ" dirty="0"/>
              <a:t>Musical </a:t>
            </a:r>
            <a:r>
              <a:rPr lang="cs-CZ" dirty="0" err="1"/>
              <a:t>instruments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48C3-FC5A-4D8C-9CF4-E6ADE21A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8799"/>
            <a:ext cx="9652000" cy="33940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Zkontroluj si tabulku podle poslechu 49/2b</a:t>
            </a:r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https://elt.oup.com/student/project/level1/unit04/audio?cc=cz&amp;selLanguage=cs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Nakonec hudební hádanka 49/3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https://elt.oup.com/student/project/level1/unit04/audio?cc=cz&amp;selLanguage=cs</a:t>
            </a:r>
            <a:endParaRPr lang="cs-CZ" sz="2400" dirty="0"/>
          </a:p>
          <a:p>
            <a:pPr marL="0" indent="0">
              <a:buNone/>
            </a:pPr>
            <a:r>
              <a:rPr lang="cs-CZ" dirty="0"/>
              <a:t>Poslouchej hudební nástroje a do tabulky napiš číslo ukázky ke správnému nástroji, který slyšíš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22D90D-0C9B-41F4-8AC6-AD0C4192C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0350"/>
              </p:ext>
            </p:extLst>
          </p:nvPr>
        </p:nvGraphicFramePr>
        <p:xfrm>
          <a:off x="838201" y="1287780"/>
          <a:ext cx="8267700" cy="160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2614471264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1523624377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1934813887"/>
                    </a:ext>
                  </a:extLst>
                </a:gridCol>
              </a:tblGrid>
              <a:tr h="744799">
                <a:tc>
                  <a:txBody>
                    <a:bodyPr/>
                    <a:lstStyle/>
                    <a:p>
                      <a:r>
                        <a:rPr lang="cs-CZ" dirty="0" err="1"/>
                        <a:t>Wind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instrment</a:t>
                      </a:r>
                      <a:r>
                        <a:rPr lang="cs-CZ" dirty="0"/>
                        <a:t> – dechový nástroj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String</a:t>
                      </a:r>
                      <a:r>
                        <a:rPr lang="cs-CZ" dirty="0"/>
                        <a:t> instrument – strunný nástroj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Percussion</a:t>
                      </a:r>
                      <a:r>
                        <a:rPr lang="cs-CZ" dirty="0"/>
                        <a:t> instrument – bicí nástroj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5060"/>
                  </a:ext>
                </a:extLst>
              </a:tr>
              <a:tr h="431511">
                <a:tc>
                  <a:txBody>
                    <a:bodyPr/>
                    <a:lstStyle/>
                    <a:p>
                      <a:r>
                        <a:rPr lang="cs-CZ" dirty="0"/>
                        <a:t>a trumpet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 </a:t>
                      </a:r>
                      <a:r>
                        <a:rPr lang="cs-CZ" dirty="0" err="1"/>
                        <a:t>guitar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 </a:t>
                      </a:r>
                      <a:r>
                        <a:rPr lang="cs-CZ" dirty="0" err="1"/>
                        <a:t>xylophone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865095"/>
                  </a:ext>
                </a:extLst>
              </a:tr>
              <a:tr h="431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15341"/>
                  </a:ext>
                </a:extLst>
              </a:tr>
            </a:tbl>
          </a:graphicData>
        </a:graphic>
      </p:graphicFrame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01A6880-F91E-4342-87B2-13176C53FEBE}"/>
              </a:ext>
            </a:extLst>
          </p:cNvPr>
          <p:cNvSpPr/>
          <p:nvPr/>
        </p:nvSpPr>
        <p:spPr>
          <a:xfrm>
            <a:off x="9398000" y="1943100"/>
            <a:ext cx="2184400" cy="1485900"/>
          </a:xfrm>
          <a:prstGeom prst="wedgeEllipseCallout">
            <a:avLst>
              <a:gd name="adj1" fmla="val 34723"/>
              <a:gd name="adj2" fmla="val 90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22ED-2826-4484-873D-CC88AB8ACDD4}"/>
              </a:ext>
            </a:extLst>
          </p:cNvPr>
          <p:cNvSpPr txBox="1"/>
          <p:nvPr/>
        </p:nvSpPr>
        <p:spPr>
          <a:xfrm>
            <a:off x="9880600" y="2091511"/>
            <a:ext cx="147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Mezi jaké nástroje se řadí piano, co myslíš?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39-Ex 2b">
            <a:hlinkClick r:id="" action="ppaction://media"/>
            <a:extLst>
              <a:ext uri="{FF2B5EF4-FFF2-40B4-BE49-F238E27FC236}">
                <a16:creationId xmlns:a16="http://schemas.microsoft.com/office/drawing/2014/main" id="{E5A20554-524E-475D-A0DC-5BE3CEB9B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7600" y="2987040"/>
            <a:ext cx="609600" cy="609600"/>
          </a:xfrm>
          <a:prstGeom prst="rect">
            <a:avLst/>
          </a:prstGeom>
        </p:spPr>
      </p:pic>
      <p:pic>
        <p:nvPicPr>
          <p:cNvPr id="9" name="40-Ex 3">
            <a:hlinkClick r:id="" action="ppaction://media"/>
            <a:extLst>
              <a:ext uri="{FF2B5EF4-FFF2-40B4-BE49-F238E27FC236}">
                <a16:creationId xmlns:a16="http://schemas.microsoft.com/office/drawing/2014/main" id="{83E7016C-C1F5-41B5-AB22-9A6B4F437A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30900" y="4508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8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72F0-3DBC-43D5-B86B-0C97FECB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r>
              <a:rPr lang="cs-CZ" dirty="0"/>
              <a:t>Řešení hudební hádanky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26274-B271-4C73-A27A-BBDA583A7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2" t="16111" r="23038" b="23888"/>
          <a:stretch/>
        </p:blipFill>
        <p:spPr>
          <a:xfrm>
            <a:off x="838200" y="1371600"/>
            <a:ext cx="5892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9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C012-A135-4087-AFD1-5A24C56F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3 - </a:t>
            </a:r>
            <a:r>
              <a:rPr lang="cs-CZ" dirty="0" err="1"/>
              <a:t>Revision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42F5B-D9F8-4C72-9334-81CEE771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Učebnice strana 50</a:t>
            </a:r>
          </a:p>
          <a:p>
            <a:pPr marL="0" indent="0">
              <a:buNone/>
            </a:pPr>
            <a:r>
              <a:rPr lang="cs-CZ" dirty="0"/>
              <a:t>Do sešitu si napište cvičení 1 (stačí slovesa ve správném tvaru)</a:t>
            </a:r>
          </a:p>
          <a:p>
            <a:pPr marL="0" indent="0">
              <a:buNone/>
            </a:pPr>
            <a:r>
              <a:rPr lang="cs-CZ" dirty="0"/>
              <a:t>Cvičení 2 – zkuste udělat otázky, které celé napište</a:t>
            </a:r>
          </a:p>
          <a:p>
            <a:pPr marL="0" indent="0">
              <a:buNone/>
            </a:pPr>
            <a:r>
              <a:rPr lang="cs-CZ" dirty="0"/>
              <a:t>Cvičení 3 – do sešitu si udělej křížovku – v křížovce jsou nejen jednotlivá slova ale i několik slov za sebou. Č. 9 dolů je TAJENKA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Úkol 4 - Cvičení 4 si uděláme společně na online hodině a stránku 50 si zkontrolujeme.</a:t>
            </a:r>
          </a:p>
        </p:txBody>
      </p:sp>
    </p:spTree>
    <p:extLst>
      <p:ext uri="{BB962C8B-B14F-4D97-AF65-F5344CB8AC3E}">
        <p14:creationId xmlns:p14="http://schemas.microsoft.com/office/powerpoint/2010/main" val="208348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DB8F-CE5F-46B0-897D-2DB8FA6F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Lekci 4 máme téměř hotovou! Hurá!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7FBF-1D0F-4779-AB26-1E575D33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Příští týden si zkusíme napsat test.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Víš proč je 8. 5. volno? </a:t>
            </a:r>
          </a:p>
          <a:p>
            <a:pPr marL="0" indent="0">
              <a:buNone/>
            </a:pPr>
            <a:r>
              <a:rPr lang="cs-CZ" dirty="0"/>
              <a:t>V Británii je to také svátek. Jmenuje se VE </a:t>
            </a:r>
            <a:r>
              <a:rPr lang="cs-CZ" dirty="0" err="1"/>
              <a:t>Day</a:t>
            </a:r>
            <a:r>
              <a:rPr lang="cs-CZ" dirty="0"/>
              <a:t>. Letos ho slaví už 75 let.</a:t>
            </a:r>
          </a:p>
          <a:p>
            <a:pPr marL="0" indent="0">
              <a:buNone/>
            </a:pPr>
            <a:r>
              <a:rPr lang="cs-CZ" dirty="0"/>
              <a:t>Státní svátek vyhlásil Winston Churchill, aby mohli lidé oslavit kapitulaci nacistického Německa a oslavit konec války a vítězství spojenců v Evropě (Victory in </a:t>
            </a:r>
            <a:r>
              <a:rPr lang="cs-CZ" dirty="0" err="1"/>
              <a:t>Europe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= VE </a:t>
            </a:r>
            <a:r>
              <a:rPr lang="cs-CZ" dirty="0" err="1"/>
              <a:t>Day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Podívej se, jak lidé v Londýně v roce 1945 slavili konec</a:t>
            </a:r>
            <a:br>
              <a:rPr lang="cs-CZ" dirty="0"/>
            </a:br>
            <a:r>
              <a:rPr lang="cs-CZ" dirty="0"/>
              <a:t>2. světové války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https://www.youtube.com/watch?v=_-CdpqhxDR8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V.E. Day, Victory in Europe 75th Anniversary 2020 Oval Enamel ...">
            <a:extLst>
              <a:ext uri="{FF2B5EF4-FFF2-40B4-BE49-F238E27FC236}">
                <a16:creationId xmlns:a16="http://schemas.microsoft.com/office/drawing/2014/main" id="{9CE32427-2FDF-4410-901E-CB33E4FF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56" y="4675224"/>
            <a:ext cx="2004899" cy="15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8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531</Words>
  <Application>Microsoft Office PowerPoint</Application>
  <PresentationFormat>Widescreen</PresentationFormat>
  <Paragraphs>59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5. B – English 4th – 7th May</vt:lpstr>
      <vt:lpstr>Úkol 1 – Opakování </vt:lpstr>
      <vt:lpstr>Pracovní sešit str. 41</vt:lpstr>
      <vt:lpstr>Úkol 2 – Musical instruments</vt:lpstr>
      <vt:lpstr>Musical instruments</vt:lpstr>
      <vt:lpstr>Řešení hudební hádanky</vt:lpstr>
      <vt:lpstr>Úkol 3 - Revision</vt:lpstr>
      <vt:lpstr>Lekci 4 máme téměř hotovou! Hurá!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B – English 4th – 7th May</dc:title>
  <dc:creator>Tereza McCollum</dc:creator>
  <cp:lastModifiedBy>Tereza McCollum</cp:lastModifiedBy>
  <cp:revision>8</cp:revision>
  <dcterms:created xsi:type="dcterms:W3CDTF">2020-05-03T09:20:04Z</dcterms:created>
  <dcterms:modified xsi:type="dcterms:W3CDTF">2020-05-03T18:41:58Z</dcterms:modified>
</cp:coreProperties>
</file>