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77" r:id="rId2"/>
    <p:sldId id="260" r:id="rId3"/>
    <p:sldId id="266" r:id="rId4"/>
    <p:sldId id="278" r:id="rId5"/>
    <p:sldId id="276" r:id="rId6"/>
    <p:sldId id="291" r:id="rId7"/>
    <p:sldId id="292" r:id="rId8"/>
    <p:sldId id="286" r:id="rId9"/>
    <p:sldId id="288" r:id="rId10"/>
    <p:sldId id="287" r:id="rId11"/>
    <p:sldId id="289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8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52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84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2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5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0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5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70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1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8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7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98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91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64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4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6C91D-FFBD-44BD-925C-C26A38E7FD84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02B376-B4EA-4ACF-8DC3-D215E99B3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7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51994E-9BA9-4516-B3E5-E575587E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trojúhelníků podle velikosti vnitřních úhlů</a:t>
            </a:r>
          </a:p>
        </p:txBody>
      </p:sp>
      <p:pic>
        <p:nvPicPr>
          <p:cNvPr id="4" name="obrázek 1" descr="7. ročník: Základní prvky trojúhelníku">
            <a:extLst>
              <a:ext uri="{FF2B5EF4-FFF2-40B4-BE49-F238E27FC236}">
                <a16:creationId xmlns:a16="http://schemas.microsoft.com/office/drawing/2014/main" xmlns="" id="{4FB37F00-C0CD-4124-A718-A1B844BD7D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58" y="2667000"/>
            <a:ext cx="7326022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26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DC317805-1054-4970-8841-595CAC2F8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2644" y="-1659232"/>
            <a:ext cx="5802003" cy="9699587"/>
          </a:xfrm>
          <a:prstGeom prst="rect">
            <a:avLst/>
          </a:prstGeom>
        </p:spPr>
      </p:pic>
      <p:pic>
        <p:nvPicPr>
          <p:cNvPr id="4104" name="Picture 8" descr="ŽENA-IN - Čtvrtý díl semifinále Miss rouška. Hlasujte pro svou ...">
            <a:extLst>
              <a:ext uri="{FF2B5EF4-FFF2-40B4-BE49-F238E27FC236}">
                <a16:creationId xmlns:a16="http://schemas.microsoft.com/office/drawing/2014/main" xmlns="" id="{44F4D7B7-C469-41AA-A383-58C4E606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52" y="289560"/>
            <a:ext cx="3763188" cy="47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Trojúhelník Vnitřní a vnější úhly v trojúhelníku Dostupné z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268730"/>
            <a:ext cx="5760720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6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γ</a:t>
            </a:r>
            <a:r>
              <a:rPr lang="cs-CZ" dirty="0" smtClean="0"/>
              <a:t>= 180°-</a:t>
            </a:r>
            <a:r>
              <a:rPr lang="el-GR" dirty="0" smtClean="0"/>
              <a:t>α</a:t>
            </a:r>
            <a:r>
              <a:rPr lang="cs-CZ" dirty="0" smtClean="0"/>
              <a:t>-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el-GR" dirty="0" smtClean="0"/>
              <a:t>γ</a:t>
            </a:r>
            <a:r>
              <a:rPr lang="cs-CZ" dirty="0" smtClean="0"/>
              <a:t>= 180° -72</a:t>
            </a:r>
            <a:r>
              <a:rPr lang="cs-CZ" dirty="0"/>
              <a:t> °</a:t>
            </a:r>
            <a:r>
              <a:rPr lang="cs-CZ" dirty="0" smtClean="0"/>
              <a:t> - 64</a:t>
            </a:r>
            <a:r>
              <a:rPr lang="cs-CZ" dirty="0"/>
              <a:t> °</a:t>
            </a:r>
            <a:r>
              <a:rPr lang="cs-CZ" dirty="0" smtClean="0"/>
              <a:t> 10´		179° -72</a:t>
            </a:r>
            <a:r>
              <a:rPr lang="cs-CZ" dirty="0"/>
              <a:t> °</a:t>
            </a:r>
            <a:r>
              <a:rPr lang="cs-CZ" dirty="0" smtClean="0"/>
              <a:t> -64</a:t>
            </a:r>
            <a:r>
              <a:rPr lang="cs-CZ" dirty="0"/>
              <a:t> ° </a:t>
            </a:r>
            <a:r>
              <a:rPr lang="cs-CZ" dirty="0" smtClean="0"/>
              <a:t>=43</a:t>
            </a:r>
            <a:r>
              <a:rPr lang="cs-CZ" dirty="0"/>
              <a:t> ° </a:t>
            </a:r>
            <a:r>
              <a:rPr lang="cs-CZ" dirty="0" smtClean="0"/>
              <a:t>			</a:t>
            </a:r>
            <a:r>
              <a:rPr lang="cs-CZ" sz="2400" dirty="0" smtClean="0"/>
              <a:t> 60´ - 10´= 50´</a:t>
            </a:r>
          </a:p>
          <a:p>
            <a:r>
              <a:rPr lang="el-GR" dirty="0" smtClean="0"/>
              <a:t>γ</a:t>
            </a:r>
            <a:r>
              <a:rPr lang="cs-CZ" dirty="0" smtClean="0"/>
              <a:t>= 43</a:t>
            </a:r>
            <a:r>
              <a:rPr lang="cs-CZ" dirty="0"/>
              <a:t> </a:t>
            </a:r>
            <a:r>
              <a:rPr lang="cs-CZ" dirty="0" smtClean="0"/>
              <a:t>°50´</a:t>
            </a:r>
          </a:p>
          <a:p>
            <a:r>
              <a:rPr lang="el-GR" dirty="0" smtClean="0"/>
              <a:t>γ</a:t>
            </a:r>
            <a:r>
              <a:rPr lang="cs-CZ" dirty="0"/>
              <a:t>´= </a:t>
            </a:r>
            <a:r>
              <a:rPr lang="cs-CZ" dirty="0" smtClean="0"/>
              <a:t>180°-</a:t>
            </a:r>
            <a:r>
              <a:rPr lang="el-GR" dirty="0" smtClean="0"/>
              <a:t>γ</a:t>
            </a:r>
            <a:endParaRPr lang="cs-CZ" dirty="0" smtClean="0"/>
          </a:p>
          <a:p>
            <a:r>
              <a:rPr lang="el-GR" dirty="0" smtClean="0"/>
              <a:t>γ</a:t>
            </a:r>
            <a:r>
              <a:rPr lang="cs-CZ" sz="2400" dirty="0" smtClean="0"/>
              <a:t>´= 180</a:t>
            </a:r>
            <a:r>
              <a:rPr lang="cs-CZ" dirty="0"/>
              <a:t> </a:t>
            </a:r>
            <a:r>
              <a:rPr lang="cs-CZ" dirty="0" smtClean="0"/>
              <a:t>° - 43°50´				179° - 43° = 136°			60´- 50´=10´</a:t>
            </a:r>
          </a:p>
          <a:p>
            <a:r>
              <a:rPr lang="el-GR" dirty="0"/>
              <a:t>γ</a:t>
            </a:r>
            <a:r>
              <a:rPr lang="cs-CZ" dirty="0"/>
              <a:t>´=</a:t>
            </a:r>
            <a:r>
              <a:rPr lang="cs-CZ" dirty="0" smtClean="0"/>
              <a:t> 136° 10´</a:t>
            </a:r>
          </a:p>
          <a:p>
            <a:r>
              <a:rPr lang="cs-CZ" dirty="0" smtClean="0"/>
              <a:t>72st+64st10´+43st50´=180st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18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909116-B51D-48E1-91F9-52665A17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71979"/>
          </a:xfrm>
        </p:spPr>
        <p:txBody>
          <a:bodyPr/>
          <a:lstStyle/>
          <a:p>
            <a:r>
              <a:rPr lang="cs-CZ" dirty="0"/>
              <a:t>Velikost vnitřních úhlů v trojúhelníku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43E6080-D374-46FC-809B-379E104C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7476"/>
            <a:ext cx="10018713" cy="4571999"/>
          </a:xfrm>
        </p:spPr>
        <p:txBody>
          <a:bodyPr>
            <a:normAutofit fontScale="85000" lnSpcReduction="20000"/>
          </a:bodyPr>
          <a:lstStyle/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r>
              <a:rPr lang="cs-CZ" sz="3500" dirty="0"/>
              <a:t>1) Vypočítej velikost úhlu α v trojúhelníku ABC, jestliže </a:t>
            </a:r>
          </a:p>
          <a:p>
            <a:pPr marL="457200" lvl="1" indent="0">
              <a:buNone/>
            </a:pPr>
            <a:r>
              <a:rPr lang="cs-CZ" sz="3500" dirty="0"/>
              <a:t>	</a:t>
            </a:r>
            <a:r>
              <a:rPr lang="el-GR" sz="3500" dirty="0"/>
              <a:t>β</a:t>
            </a:r>
            <a:r>
              <a:rPr lang="cs-CZ" sz="3500" dirty="0"/>
              <a:t> = 70°, </a:t>
            </a:r>
            <a:r>
              <a:rPr lang="el-GR" sz="3500" dirty="0"/>
              <a:t>γ</a:t>
            </a:r>
            <a:r>
              <a:rPr lang="cs-CZ" sz="3500" dirty="0"/>
              <a:t> = 50°</a:t>
            </a:r>
          </a:p>
          <a:p>
            <a:pPr lvl="2"/>
            <a:r>
              <a:rPr lang="cs-CZ" sz="3500" dirty="0"/>
              <a:t>Řešení: </a:t>
            </a:r>
          </a:p>
          <a:p>
            <a:pPr lvl="3"/>
            <a:r>
              <a:rPr lang="cs-CZ" sz="3500" dirty="0"/>
              <a:t>α + </a:t>
            </a:r>
            <a:r>
              <a:rPr lang="el-GR" sz="3500" dirty="0"/>
              <a:t>β</a:t>
            </a:r>
            <a:r>
              <a:rPr lang="cs-CZ" sz="3500" dirty="0"/>
              <a:t> + </a:t>
            </a:r>
            <a:r>
              <a:rPr lang="el-GR" sz="3500" dirty="0"/>
              <a:t>γ</a:t>
            </a:r>
            <a:r>
              <a:rPr lang="cs-CZ" sz="3500" dirty="0"/>
              <a:t>  = 180°</a:t>
            </a:r>
          </a:p>
          <a:p>
            <a:pPr lvl="3"/>
            <a:r>
              <a:rPr lang="cs-CZ" sz="3500" dirty="0"/>
              <a:t>α + 70° + 50° = 180°</a:t>
            </a:r>
          </a:p>
          <a:p>
            <a:pPr lvl="3"/>
            <a:r>
              <a:rPr lang="cs-CZ" sz="3500" dirty="0"/>
              <a:t>α + 120° = 180°</a:t>
            </a:r>
          </a:p>
          <a:p>
            <a:pPr lvl="3"/>
            <a:r>
              <a:rPr lang="cs-CZ" sz="3500" dirty="0"/>
              <a:t>α = 60°</a:t>
            </a:r>
          </a:p>
          <a:p>
            <a:pPr lvl="1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7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909116-B51D-48E1-91F9-52665A17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43759"/>
            <a:ext cx="10018713" cy="938814"/>
          </a:xfrm>
        </p:spPr>
        <p:txBody>
          <a:bodyPr/>
          <a:lstStyle/>
          <a:p>
            <a:r>
              <a:rPr lang="cs-CZ" dirty="0"/>
              <a:t>Velikost vnitřních úhlů v trojúhelníku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43E6080-D374-46FC-809B-379E104C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35332"/>
            <a:ext cx="10018713" cy="4634143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cs-CZ" dirty="0"/>
          </a:p>
          <a:p>
            <a:pPr lvl="1"/>
            <a:r>
              <a:rPr lang="cs-CZ" sz="3000" dirty="0"/>
              <a:t>2) Vypočítej velikost úhlu </a:t>
            </a:r>
            <a:r>
              <a:rPr lang="el-GR" sz="3000" dirty="0"/>
              <a:t>β</a:t>
            </a:r>
            <a:r>
              <a:rPr lang="cs-CZ" sz="3000" dirty="0"/>
              <a:t> v trojúhelníku ABC, jestliže </a:t>
            </a:r>
          </a:p>
          <a:p>
            <a:pPr marL="457200" lvl="1" indent="0">
              <a:buNone/>
            </a:pPr>
            <a:r>
              <a:rPr lang="cs-CZ" sz="3000" dirty="0"/>
              <a:t>	α = 45°, </a:t>
            </a:r>
            <a:r>
              <a:rPr lang="el-GR" sz="3000" dirty="0"/>
              <a:t>γ</a:t>
            </a:r>
            <a:r>
              <a:rPr lang="cs-CZ" sz="3000" dirty="0"/>
              <a:t> = 20°</a:t>
            </a:r>
          </a:p>
          <a:p>
            <a:pPr lvl="2"/>
            <a:r>
              <a:rPr lang="cs-CZ" sz="3000" dirty="0"/>
              <a:t>Řešení:</a:t>
            </a:r>
          </a:p>
          <a:p>
            <a:pPr lvl="3"/>
            <a:r>
              <a:rPr lang="cs-CZ" sz="3000" dirty="0"/>
              <a:t>α + </a:t>
            </a:r>
            <a:r>
              <a:rPr lang="el-GR" sz="3000" dirty="0"/>
              <a:t>β</a:t>
            </a:r>
            <a:r>
              <a:rPr lang="cs-CZ" sz="3000" dirty="0"/>
              <a:t> + </a:t>
            </a:r>
            <a:r>
              <a:rPr lang="el-GR" sz="3000" dirty="0"/>
              <a:t>γ</a:t>
            </a:r>
            <a:r>
              <a:rPr lang="cs-CZ" sz="3000" dirty="0"/>
              <a:t>  = 180°</a:t>
            </a:r>
          </a:p>
          <a:p>
            <a:pPr lvl="3"/>
            <a:r>
              <a:rPr lang="cs-CZ" sz="3000" dirty="0"/>
              <a:t>45° + </a:t>
            </a:r>
            <a:r>
              <a:rPr lang="el-GR" sz="3000" dirty="0"/>
              <a:t>β</a:t>
            </a:r>
            <a:r>
              <a:rPr lang="cs-CZ" sz="3000" dirty="0"/>
              <a:t> + 20° = 180°</a:t>
            </a:r>
          </a:p>
          <a:p>
            <a:pPr lvl="3"/>
            <a:r>
              <a:rPr lang="el-GR" sz="3000" dirty="0"/>
              <a:t>β</a:t>
            </a:r>
            <a:r>
              <a:rPr lang="cs-CZ" sz="3000" dirty="0"/>
              <a:t> + 65° = 180°</a:t>
            </a:r>
          </a:p>
          <a:p>
            <a:pPr lvl="3"/>
            <a:r>
              <a:rPr lang="el-GR" sz="3000" dirty="0"/>
              <a:t>β</a:t>
            </a:r>
            <a:r>
              <a:rPr lang="cs-CZ" sz="3000" dirty="0"/>
              <a:t> = 115°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26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EDD509-5E33-4C25-AB80-FE7F3EC3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82697"/>
          </a:xfrm>
        </p:spPr>
        <p:txBody>
          <a:bodyPr/>
          <a:lstStyle/>
          <a:p>
            <a:r>
              <a:rPr lang="cs-CZ" dirty="0"/>
              <a:t>Velikost vnitřních úhlů v trojúhelníku - příklady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5B51A-51D2-4D8C-B770-08A1BCAF4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99821"/>
            <a:ext cx="10018713" cy="3891379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cs-CZ" sz="9200" dirty="0"/>
          </a:p>
          <a:p>
            <a:pPr lvl="1"/>
            <a:r>
              <a:rPr lang="cs-CZ" sz="12000" dirty="0"/>
              <a:t>3) Vypočítej velikost úhlu </a:t>
            </a:r>
            <a:r>
              <a:rPr lang="el-GR" sz="12000" dirty="0"/>
              <a:t>γ</a:t>
            </a:r>
            <a:r>
              <a:rPr lang="cs-CZ" sz="12000" dirty="0"/>
              <a:t> v trojúhelníku ABC, jestliže </a:t>
            </a:r>
          </a:p>
          <a:p>
            <a:pPr marL="457200" lvl="1" indent="0">
              <a:buNone/>
            </a:pPr>
            <a:r>
              <a:rPr lang="cs-CZ" sz="12000" dirty="0"/>
              <a:t>	α = 30°, </a:t>
            </a:r>
            <a:r>
              <a:rPr lang="el-GR" sz="12000" dirty="0"/>
              <a:t>β</a:t>
            </a:r>
            <a:r>
              <a:rPr lang="cs-CZ" sz="12000" dirty="0"/>
              <a:t> = 60°</a:t>
            </a:r>
          </a:p>
          <a:p>
            <a:pPr lvl="2"/>
            <a:r>
              <a:rPr lang="cs-CZ" sz="12000" dirty="0"/>
              <a:t>Řešení:</a:t>
            </a:r>
          </a:p>
          <a:p>
            <a:pPr lvl="3"/>
            <a:r>
              <a:rPr lang="cs-CZ" sz="12000" dirty="0"/>
              <a:t>α + </a:t>
            </a:r>
            <a:r>
              <a:rPr lang="el-GR" sz="12000" dirty="0"/>
              <a:t>β</a:t>
            </a:r>
            <a:r>
              <a:rPr lang="cs-CZ" sz="12000" dirty="0"/>
              <a:t> + </a:t>
            </a:r>
            <a:r>
              <a:rPr lang="el-GR" sz="12000" dirty="0"/>
              <a:t>γ</a:t>
            </a:r>
            <a:r>
              <a:rPr lang="cs-CZ" sz="12000" dirty="0"/>
              <a:t>  = 180°</a:t>
            </a:r>
          </a:p>
          <a:p>
            <a:pPr lvl="3"/>
            <a:r>
              <a:rPr lang="cs-CZ" sz="12000" dirty="0"/>
              <a:t>30° + 60° + </a:t>
            </a:r>
            <a:r>
              <a:rPr lang="el-GR" sz="12000" dirty="0"/>
              <a:t>γ</a:t>
            </a:r>
            <a:r>
              <a:rPr lang="cs-CZ" sz="12000" dirty="0"/>
              <a:t> = 180°</a:t>
            </a:r>
          </a:p>
          <a:p>
            <a:pPr lvl="3"/>
            <a:r>
              <a:rPr lang="el-GR" sz="12000" dirty="0"/>
              <a:t>γ</a:t>
            </a:r>
            <a:r>
              <a:rPr lang="cs-CZ" sz="12000" dirty="0"/>
              <a:t> + 90° = 180°</a:t>
            </a:r>
          </a:p>
          <a:p>
            <a:pPr lvl="3"/>
            <a:r>
              <a:rPr lang="el-GR" sz="12000" dirty="0"/>
              <a:t>γ</a:t>
            </a:r>
            <a:r>
              <a:rPr lang="cs-CZ" sz="12000" dirty="0"/>
              <a:t> = 90°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9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E2128A-443A-48D6-B18C-D34FB106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87388"/>
          </a:xfrm>
        </p:spPr>
        <p:txBody>
          <a:bodyPr/>
          <a:lstStyle/>
          <a:p>
            <a:r>
              <a:rPr lang="cs-CZ" dirty="0"/>
              <a:t>Velikost vnitřních úhlů v trojúhelníku - příklady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78FB234-91E3-4B77-92B1-8811E58D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3189"/>
            <a:ext cx="10018713" cy="3918011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cs-CZ" sz="4800" dirty="0"/>
              <a:t>4) Vypočítej velikost úhlu </a:t>
            </a:r>
            <a:r>
              <a:rPr lang="el-GR" sz="4800" dirty="0"/>
              <a:t>γ</a:t>
            </a:r>
            <a:r>
              <a:rPr lang="cs-CZ" sz="4800" dirty="0"/>
              <a:t> v trojúhelníku ABC, jestliže</a:t>
            </a:r>
          </a:p>
          <a:p>
            <a:pPr marL="457200" lvl="1" indent="0">
              <a:buNone/>
            </a:pPr>
            <a:r>
              <a:rPr lang="cs-CZ" sz="4800" dirty="0"/>
              <a:t>	 α = 35°10´ , </a:t>
            </a:r>
            <a:r>
              <a:rPr lang="el-GR" sz="4800" dirty="0"/>
              <a:t>β</a:t>
            </a:r>
            <a:r>
              <a:rPr lang="cs-CZ" sz="4800" dirty="0"/>
              <a:t> = 62°25´</a:t>
            </a:r>
          </a:p>
          <a:p>
            <a:pPr lvl="2"/>
            <a:r>
              <a:rPr lang="cs-CZ" sz="4800" dirty="0"/>
              <a:t>Řešení:</a:t>
            </a:r>
          </a:p>
          <a:p>
            <a:pPr lvl="3"/>
            <a:r>
              <a:rPr lang="cs-CZ" sz="4800" dirty="0"/>
              <a:t>α + </a:t>
            </a:r>
            <a:r>
              <a:rPr lang="el-GR" sz="4800" dirty="0"/>
              <a:t>β</a:t>
            </a:r>
            <a:r>
              <a:rPr lang="cs-CZ" sz="4800" dirty="0"/>
              <a:t> + </a:t>
            </a:r>
            <a:r>
              <a:rPr lang="el-GR" sz="4800" dirty="0"/>
              <a:t>γ</a:t>
            </a:r>
            <a:r>
              <a:rPr lang="cs-CZ" sz="4800" dirty="0"/>
              <a:t>  = 180°</a:t>
            </a:r>
          </a:p>
          <a:p>
            <a:pPr lvl="3"/>
            <a:r>
              <a:rPr lang="cs-CZ" sz="4800" dirty="0"/>
              <a:t>35° 10 + 60°´25´+ </a:t>
            </a:r>
            <a:r>
              <a:rPr lang="el-GR" sz="4800" dirty="0"/>
              <a:t>γ</a:t>
            </a:r>
            <a:r>
              <a:rPr lang="cs-CZ" sz="4800" dirty="0"/>
              <a:t> = 180°</a:t>
            </a:r>
          </a:p>
          <a:p>
            <a:pPr lvl="3"/>
            <a:r>
              <a:rPr lang="el-GR" sz="4800" dirty="0"/>
              <a:t>γ</a:t>
            </a:r>
            <a:r>
              <a:rPr lang="cs-CZ" sz="4800" dirty="0"/>
              <a:t> + </a:t>
            </a:r>
            <a:r>
              <a:rPr lang="cs-CZ" sz="4800" dirty="0" smtClean="0"/>
              <a:t>97°35</a:t>
            </a:r>
            <a:r>
              <a:rPr lang="cs-CZ" sz="4800" dirty="0"/>
              <a:t>´ = 180°</a:t>
            </a:r>
          </a:p>
          <a:p>
            <a:pPr lvl="3"/>
            <a:r>
              <a:rPr lang="el-GR" sz="4800" dirty="0"/>
              <a:t>γ</a:t>
            </a:r>
            <a:r>
              <a:rPr lang="cs-CZ" sz="4800" dirty="0"/>
              <a:t> </a:t>
            </a:r>
            <a:r>
              <a:rPr lang="cs-CZ" sz="4800"/>
              <a:t>= </a:t>
            </a:r>
            <a:r>
              <a:rPr lang="cs-CZ" sz="4800" smtClean="0"/>
              <a:t>82°25</a:t>
            </a:r>
            <a:r>
              <a:rPr lang="cs-CZ" sz="4800" dirty="0"/>
              <a:t>´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52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C36B17-6336-42A7-B18D-B4429F42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Dopočítej vnější úhly trojúhelníku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20FB5EF-9ABD-4059-8009-049C7763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051" y="2273459"/>
            <a:ext cx="9600916" cy="3124201"/>
          </a:xfrm>
        </p:spPr>
        <p:txBody>
          <a:bodyPr>
            <a:normAutofit fontScale="77500" lnSpcReduction="20000"/>
          </a:bodyPr>
          <a:lstStyle/>
          <a:p>
            <a:endParaRPr lang="cs-CZ" sz="4000" b="1" dirty="0"/>
          </a:p>
          <a:p>
            <a:r>
              <a:rPr lang="el-GR" sz="4700" b="1" dirty="0"/>
              <a:t>α</a:t>
            </a:r>
            <a:r>
              <a:rPr lang="cs-CZ" sz="4700" b="1" dirty="0"/>
              <a:t>+</a:t>
            </a:r>
            <a:r>
              <a:rPr lang="el-GR" sz="4700" b="1" dirty="0"/>
              <a:t>α</a:t>
            </a:r>
            <a:r>
              <a:rPr lang="cs-CZ" sz="4700" b="1" dirty="0"/>
              <a:t>´=180°	</a:t>
            </a:r>
          </a:p>
          <a:p>
            <a:r>
              <a:rPr lang="el-GR" sz="4700" b="1" dirty="0"/>
              <a:t>α</a:t>
            </a:r>
            <a:r>
              <a:rPr lang="cs-CZ" sz="4700" b="1" dirty="0"/>
              <a:t>´= 180° - </a:t>
            </a:r>
            <a:r>
              <a:rPr lang="el-GR" sz="4700" b="1" dirty="0"/>
              <a:t>α</a:t>
            </a:r>
            <a:r>
              <a:rPr lang="cs-CZ" sz="4700" b="1" dirty="0"/>
              <a:t>	</a:t>
            </a:r>
          </a:p>
          <a:p>
            <a:r>
              <a:rPr lang="cs-CZ" sz="4700" b="1" dirty="0"/>
              <a:t>α´= 180° – 60° = 120°</a:t>
            </a:r>
          </a:p>
          <a:p>
            <a:r>
              <a:rPr lang="el-GR" sz="4700" b="1" dirty="0"/>
              <a:t>β</a:t>
            </a:r>
            <a:r>
              <a:rPr lang="cs-CZ" sz="4700" b="1" dirty="0"/>
              <a:t>´= 120°		</a:t>
            </a:r>
            <a:r>
              <a:rPr lang="el-GR" sz="4700" b="1" dirty="0"/>
              <a:t>γ</a:t>
            </a:r>
            <a:r>
              <a:rPr lang="cs-CZ" sz="4700" b="1" dirty="0"/>
              <a:t>´= 120°</a:t>
            </a:r>
          </a:p>
          <a:p>
            <a:endParaRPr lang="cs-CZ" sz="4000" b="1" dirty="0"/>
          </a:p>
        </p:txBody>
      </p:sp>
      <p:pic>
        <p:nvPicPr>
          <p:cNvPr id="10246" name="Picture 6" descr="Trojúhelník — Matematika.cz">
            <a:extLst>
              <a:ext uri="{FF2B5EF4-FFF2-40B4-BE49-F238E27FC236}">
                <a16:creationId xmlns:a16="http://schemas.microsoft.com/office/drawing/2014/main" xmlns="" id="{745F5476-DB6E-4665-A9A0-C296C11B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19" y="2952027"/>
            <a:ext cx="3079830" cy="29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9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9BE8A7-CE37-447B-BAF0-DA45F99D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Dopočítej vnější úhly trojúhelníku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BBFE42D-21BD-4F94-9B15-2E1EDFB3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557460"/>
            <a:ext cx="10018713" cy="3124201"/>
          </a:xfrm>
        </p:spPr>
        <p:txBody>
          <a:bodyPr/>
          <a:lstStyle/>
          <a:p>
            <a:r>
              <a:rPr lang="el-GR" sz="3200" b="1" dirty="0"/>
              <a:t>α</a:t>
            </a:r>
            <a:r>
              <a:rPr lang="cs-CZ" sz="3200" b="1" dirty="0"/>
              <a:t>+</a:t>
            </a:r>
            <a:r>
              <a:rPr lang="el-GR" sz="3200" b="1" dirty="0"/>
              <a:t>α</a:t>
            </a:r>
            <a:r>
              <a:rPr lang="cs-CZ" sz="3200" b="1" dirty="0"/>
              <a:t>´= 180°, </a:t>
            </a:r>
            <a:r>
              <a:rPr lang="el-GR" sz="3200" b="1" dirty="0"/>
              <a:t>β</a:t>
            </a:r>
            <a:r>
              <a:rPr lang="cs-CZ" sz="3200" b="1" dirty="0"/>
              <a:t>+</a:t>
            </a:r>
            <a:r>
              <a:rPr lang="el-GR" sz="3200" b="1" dirty="0"/>
              <a:t>β</a:t>
            </a:r>
            <a:r>
              <a:rPr lang="cs-CZ" sz="3200" b="1" dirty="0"/>
              <a:t>´= 180°, </a:t>
            </a:r>
            <a:r>
              <a:rPr lang="el-GR" sz="3200" b="1" dirty="0"/>
              <a:t>γ</a:t>
            </a:r>
            <a:r>
              <a:rPr lang="cs-CZ" sz="3200" b="1" dirty="0"/>
              <a:t>+</a:t>
            </a:r>
            <a:r>
              <a:rPr lang="el-GR" sz="3200" b="1" dirty="0"/>
              <a:t>γ</a:t>
            </a:r>
            <a:r>
              <a:rPr lang="cs-CZ" sz="3200" b="1" dirty="0"/>
              <a:t>´= 180°</a:t>
            </a:r>
          </a:p>
          <a:p>
            <a:r>
              <a:rPr lang="el-GR" sz="3200" b="1" dirty="0"/>
              <a:t>α</a:t>
            </a:r>
            <a:r>
              <a:rPr lang="cs-CZ" sz="3200" b="1" dirty="0"/>
              <a:t>´= 180° – 67°06´ = 112° 54´</a:t>
            </a:r>
          </a:p>
          <a:p>
            <a:r>
              <a:rPr lang="el-GR" sz="3200" b="1" dirty="0"/>
              <a:t>β</a:t>
            </a:r>
            <a:r>
              <a:rPr lang="cs-CZ" sz="3200" b="1" dirty="0"/>
              <a:t>´= 180° - 38º52´ = 141°08´</a:t>
            </a:r>
          </a:p>
          <a:p>
            <a:r>
              <a:rPr lang="el-GR" sz="3200" b="1" dirty="0"/>
              <a:t>γ</a:t>
            </a:r>
            <a:r>
              <a:rPr lang="cs-CZ" sz="3200" b="1" dirty="0"/>
              <a:t>´ = 180° - 74°42´= 105°18´</a:t>
            </a:r>
          </a:p>
          <a:p>
            <a:endParaRPr lang="cs-CZ" dirty="0"/>
          </a:p>
        </p:txBody>
      </p:sp>
      <p:pic>
        <p:nvPicPr>
          <p:cNvPr id="11268" name="Picture 4" descr="Trojúhelník — Matematika.cz">
            <a:extLst>
              <a:ext uri="{FF2B5EF4-FFF2-40B4-BE49-F238E27FC236}">
                <a16:creationId xmlns:a16="http://schemas.microsoft.com/office/drawing/2014/main" xmlns="" id="{BB7B0C3D-5076-4580-ABE6-FF11BE86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10" y="3128963"/>
            <a:ext cx="3524250" cy="22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1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04B50A-209C-4287-96EA-E3BAF5B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Str. 101/2, 103/2a, 104/4, 104/6a+6b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CBEB1C4-559F-4F31-87E9-85662B8E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90" y="2214879"/>
            <a:ext cx="10018713" cy="3576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/>
              <a:t>Návod: nezapomeň, že vnitřní a vnější úhel  mají dohromady 180° </a:t>
            </a:r>
          </a:p>
          <a:p>
            <a:pPr marL="0" indent="0">
              <a:buNone/>
            </a:pPr>
            <a:r>
              <a:rPr lang="cs-CZ" sz="3200" b="1" dirty="0"/>
              <a:t>Návod: připomeň si druhy trojúhelníků podle vnitřních úhlů (ostroúhlý, tupoúhlý, pravoúhlý). Najdeš zde vnitřní úhel, který může být rovný vnějšímu úhlu a splnit podmínku, že jejich součet je 180º?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194" name="Picture 2" descr="Pravoúhlý trojúhelník — Matematika.cz">
            <a:extLst>
              <a:ext uri="{FF2B5EF4-FFF2-40B4-BE49-F238E27FC236}">
                <a16:creationId xmlns:a16="http://schemas.microsoft.com/office/drawing/2014/main" xmlns="" id="{32ADB145-3CE2-463D-BDC3-6C63D3F3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643121"/>
            <a:ext cx="2550795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8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95AF39-E565-4A14-B3FF-20C6636F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>
            <a:normAutofit/>
          </a:bodyPr>
          <a:lstStyle/>
          <a:p>
            <a:r>
              <a:rPr lang="cs-CZ" sz="7200" b="1" dirty="0"/>
              <a:t>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688CB36-1FB2-4FD4-9DE2-359DDCA2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04721"/>
            <a:ext cx="10018713" cy="3586480"/>
          </a:xfrm>
        </p:spPr>
        <p:txBody>
          <a:bodyPr>
            <a:normAutofit/>
          </a:bodyPr>
          <a:lstStyle/>
          <a:p>
            <a:r>
              <a:rPr lang="cs-CZ" sz="4000" b="1" dirty="0"/>
              <a:t>101/2</a:t>
            </a:r>
          </a:p>
          <a:p>
            <a:r>
              <a:rPr lang="cs-CZ" sz="4000" b="1" dirty="0"/>
              <a:t>103/2: žlutý a červený</a:t>
            </a:r>
          </a:p>
          <a:p>
            <a:r>
              <a:rPr lang="cs-CZ" sz="4000" b="1" dirty="0"/>
              <a:t>104/4: pouze  pravoúhlý trojúhelník, vnitřní úhel je 90º a vnější úhel (vedlejší k tomuto vnitřnímu) je také 90º,  90°+90°=180° </a:t>
            </a:r>
          </a:p>
        </p:txBody>
      </p:sp>
    </p:spTree>
    <p:extLst>
      <p:ext uri="{BB962C8B-B14F-4D97-AF65-F5344CB8AC3E}">
        <p14:creationId xmlns:p14="http://schemas.microsoft.com/office/powerpoint/2010/main" val="401794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479</TotalTime>
  <Words>256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Paralaxa</vt:lpstr>
      <vt:lpstr>Druhy trojúhelníků podle velikosti vnitřních úhlů</vt:lpstr>
      <vt:lpstr>Velikost vnitřních úhlů v trojúhelníku - příklady</vt:lpstr>
      <vt:lpstr>Velikost vnitřních úhlů v trojúhelníku - příklady</vt:lpstr>
      <vt:lpstr>Velikost vnitřních úhlů v trojúhelníku - příklady</vt:lpstr>
      <vt:lpstr>Velikost vnitřních úhlů v trojúhelníku - příklady</vt:lpstr>
      <vt:lpstr>Dopočítej vnější úhly trojúhelníku</vt:lpstr>
      <vt:lpstr>Dopočítej vnější úhly trojúhelníku</vt:lpstr>
      <vt:lpstr>Str. 101/2, 103/2a, 104/4, 104/6a+6b</vt:lpstr>
      <vt:lpstr>Řešení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Velikost vnitřních úhlů v trojúhelníku</dc:title>
  <dc:creator>Veronika Fenclová</dc:creator>
  <cp:lastModifiedBy>Slávka Králová</cp:lastModifiedBy>
  <cp:revision>39</cp:revision>
  <dcterms:created xsi:type="dcterms:W3CDTF">2020-05-27T08:24:42Z</dcterms:created>
  <dcterms:modified xsi:type="dcterms:W3CDTF">2020-06-18T12:30:11Z</dcterms:modified>
</cp:coreProperties>
</file>